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88" r:id="rId2"/>
    <p:sldMasterId id="2147483674" r:id="rId3"/>
    <p:sldMasterId id="2147483703" r:id="rId4"/>
  </p:sldMasterIdLst>
  <p:notesMasterIdLst>
    <p:notesMasterId r:id="rId35"/>
  </p:notesMasterIdLst>
  <p:sldIdLst>
    <p:sldId id="277" r:id="rId5"/>
    <p:sldId id="257" r:id="rId6"/>
    <p:sldId id="2076137715" r:id="rId7"/>
    <p:sldId id="279" r:id="rId8"/>
    <p:sldId id="260" r:id="rId9"/>
    <p:sldId id="261" r:id="rId10"/>
    <p:sldId id="2076137681" r:id="rId11"/>
    <p:sldId id="282" r:id="rId12"/>
    <p:sldId id="258" r:id="rId13"/>
    <p:sldId id="280" r:id="rId14"/>
    <p:sldId id="281" r:id="rId15"/>
    <p:sldId id="2076137712" r:id="rId16"/>
    <p:sldId id="2076137682" r:id="rId17"/>
    <p:sldId id="2076137714" r:id="rId18"/>
    <p:sldId id="2076137713" r:id="rId19"/>
    <p:sldId id="259" r:id="rId20"/>
    <p:sldId id="262" r:id="rId21"/>
    <p:sldId id="263" r:id="rId22"/>
    <p:sldId id="264" r:id="rId23"/>
    <p:sldId id="265" r:id="rId24"/>
    <p:sldId id="266" r:id="rId25"/>
    <p:sldId id="267" r:id="rId26"/>
    <p:sldId id="268" r:id="rId27"/>
    <p:sldId id="275" r:id="rId28"/>
    <p:sldId id="276" r:id="rId29"/>
    <p:sldId id="269" r:id="rId30"/>
    <p:sldId id="270" r:id="rId31"/>
    <p:sldId id="271" r:id="rId32"/>
    <p:sldId id="272" r:id="rId33"/>
    <p:sldId id="273"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Consolas" panose="020B0609020204030204" pitchFamily="49" charset="0"/>
      <p:regular r:id="rId42"/>
      <p:bold r:id="rId43"/>
      <p:italic r:id="rId44"/>
      <p:boldItalic r:id="rId45"/>
    </p:embeddedFont>
    <p:embeddedFont>
      <p:font typeface="Open Sans" panose="020B0606030504020204" pitchFamily="34" charset="0"/>
      <p:regular r:id="rId46"/>
      <p:bold r:id="rId47"/>
      <p:italic r:id="rId48"/>
      <p:boldItalic r:id="rId49"/>
    </p:embeddedFont>
    <p:embeddedFont>
      <p:font typeface="Segoe UI" panose="020B0502040204020203" pitchFamily="34" charset="0"/>
      <p:regular r:id="rId50"/>
      <p:bold r:id="rId51"/>
      <p:italic r:id="rId52"/>
      <p:boldItalic r:id="rId53"/>
    </p:embeddedFont>
    <p:embeddedFont>
      <p:font typeface="Segoe UI Semibold" panose="020B0502040204020203" pitchFamily="34" charset="0"/>
      <p:regular r:id="rId54"/>
      <p:bold r:id="rId55"/>
      <p:italic r:id="rId56"/>
      <p:boldItalic r:id="rId57"/>
    </p:embeddedFont>
    <p:embeddedFont>
      <p:font typeface="work sans" pitchFamily="2" charset="77"/>
      <p:regular r:id="rId58"/>
      <p:bold r:id="rId59"/>
      <p:italic r:id="rId60"/>
      <p:bold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1C3FC1-7DFC-4275-A77F-2CF00D2E04C1}" v="224" dt="2021-11-11T00:24:25.9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font" Target="fonts/font26.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20" Type="http://schemas.openxmlformats.org/officeDocument/2006/relationships/slide" Target="slides/slide16.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4.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94CAA94E-3F4D-F943-BD84-7E11DEBC8E01}" type="presOf" srcId="{FB685E45-516E-1040-97FA-55EDC3D5F703}" destId="{01336F47-7A01-854B-B682-4DF1D2D387D7}" srcOrd="0" destOrd="0" presId="urn:microsoft.com/office/officeart/2005/8/layout/process3"/>
    <dgm:cxn modelId="{21C4516C-55D2-5344-9957-52855338343E}" type="presOf" srcId="{016E273E-567B-7D48-9287-F2AD53931EFF}" destId="{E001AAE2-2F6F-E941-9448-9281FF4D5158}" srcOrd="1"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94CAA94E-3F4D-F943-BD84-7E11DEBC8E01}" type="presOf" srcId="{FB685E45-516E-1040-97FA-55EDC3D5F703}" destId="{01336F47-7A01-854B-B682-4DF1D2D387D7}" srcOrd="0" destOrd="0" presId="urn:microsoft.com/office/officeart/2005/8/layout/process3"/>
    <dgm:cxn modelId="{21C4516C-55D2-5344-9957-52855338343E}" type="presOf" srcId="{016E273E-567B-7D48-9287-F2AD53931EFF}" destId="{E001AAE2-2F6F-E941-9448-9281FF4D5158}" srcOrd="1"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94CAA94E-3F4D-F943-BD84-7E11DEBC8E01}" type="presOf" srcId="{FB685E45-516E-1040-97FA-55EDC3D5F703}" destId="{01336F47-7A01-854B-B682-4DF1D2D387D7}" srcOrd="0" destOrd="0" presId="urn:microsoft.com/office/officeart/2005/8/layout/process3"/>
    <dgm:cxn modelId="{21C4516C-55D2-5344-9957-52855338343E}" type="presOf" srcId="{016E273E-567B-7D48-9287-F2AD53931EFF}" destId="{E001AAE2-2F6F-E941-9448-9281FF4D5158}" srcOrd="1"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0451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7</a:t>
            </a:fld>
            <a:endParaRPr lang="en-US"/>
          </a:p>
        </p:txBody>
      </p:sp>
    </p:spTree>
    <p:extLst>
      <p:ext uri="{BB962C8B-B14F-4D97-AF65-F5344CB8AC3E}">
        <p14:creationId xmlns:p14="http://schemas.microsoft.com/office/powerpoint/2010/main" val="3828547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B38B7A-8725-4956-B3BD-FBC8499B1155}" type="slidenum">
              <a:rPr lang="en-US" smtClean="0"/>
              <a:t>12</a:t>
            </a:fld>
            <a:endParaRPr lang="en-US"/>
          </a:p>
        </p:txBody>
      </p:sp>
    </p:spTree>
    <p:extLst>
      <p:ext uri="{BB962C8B-B14F-4D97-AF65-F5344CB8AC3E}">
        <p14:creationId xmlns:p14="http://schemas.microsoft.com/office/powerpoint/2010/main" val="334024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13</a:t>
            </a:fld>
            <a:endParaRPr lang="en-US"/>
          </a:p>
        </p:txBody>
      </p:sp>
    </p:spTree>
    <p:extLst>
      <p:ext uri="{BB962C8B-B14F-4D97-AF65-F5344CB8AC3E}">
        <p14:creationId xmlns:p14="http://schemas.microsoft.com/office/powerpoint/2010/main" val="3221446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14.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4.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 Id="rId4" Type="http://schemas.openxmlformats.org/officeDocument/2006/relationships/image" Target="../media/image2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4.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14.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4.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4.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5334000" cy="553998"/>
          </a:xfrm>
          <a:noFill/>
        </p:spPr>
        <p:txBody>
          <a:bodyPr wrap="square" lIns="0" tIns="0" rIns="0" bIns="0" anchor="b" anchorCtr="0">
            <a:spAutoFit/>
          </a:bodyPr>
          <a:lstStyle>
            <a:lvl1pPr>
              <a:defRPr sz="3600" spc="-50" baseline="0">
                <a:solidFill>
                  <a:srgbClr val="20219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533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12" name="Freeform: Shape 11">
            <a:extLst>
              <a:ext uri="{FF2B5EF4-FFF2-40B4-BE49-F238E27FC236}">
                <a16:creationId xmlns:a16="http://schemas.microsoft.com/office/drawing/2014/main" id="{B714BAC9-2542-4822-9C55-4B2E039BBE54}"/>
              </a:ext>
            </a:extLst>
          </p:cNvPr>
          <p:cNvSpPr/>
          <p:nvPr/>
        </p:nvSpPr>
        <p:spPr>
          <a:xfrm>
            <a:off x="1663941" y="50519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45D3C42-C92E-4E83-B2FA-8207925EE200}"/>
              </a:ext>
            </a:extLst>
          </p:cNvPr>
          <p:cNvSpPr/>
          <p:nvPr userDrawn="1"/>
        </p:nvSpPr>
        <p:spPr>
          <a:xfrm>
            <a:off x="281735" y="1"/>
            <a:ext cx="854151" cy="636003"/>
          </a:xfrm>
          <a:custGeom>
            <a:avLst/>
            <a:gdLst>
              <a:gd name="connsiteX0" fmla="*/ 0 w 854151"/>
              <a:gd name="connsiteY0" fmla="*/ 0 h 636003"/>
              <a:gd name="connsiteX1" fmla="*/ 854151 w 854151"/>
              <a:gd name="connsiteY1" fmla="*/ 0 h 636003"/>
              <a:gd name="connsiteX2" fmla="*/ 850611 w 854151"/>
              <a:gd name="connsiteY2" fmla="*/ 424698 h 636003"/>
              <a:gd name="connsiteX3" fmla="*/ 427625 w 854151"/>
              <a:gd name="connsiteY3" fmla="*/ 636003 h 636003"/>
              <a:gd name="connsiteX4" fmla="*/ 0 w 854151"/>
              <a:gd name="connsiteY4" fmla="*/ 419682 h 63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51" h="636003">
                <a:moveTo>
                  <a:pt x="0" y="0"/>
                </a:moveTo>
                <a:lnTo>
                  <a:pt x="854151" y="0"/>
                </a:lnTo>
                <a:lnTo>
                  <a:pt x="850611" y="424698"/>
                </a:lnTo>
                <a:lnTo>
                  <a:pt x="427625" y="636003"/>
                </a:lnTo>
                <a:lnTo>
                  <a:pt x="0" y="419682"/>
                </a:lnTo>
                <a:close/>
              </a:path>
            </a:pathLst>
          </a:custGeom>
          <a:solidFill>
            <a:srgbClr val="B6C5EE"/>
          </a:solidFill>
          <a:ln w="621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E312C0C-F49B-4AFD-87E0-1586D6EF8AE5}"/>
              </a:ext>
            </a:extLst>
          </p:cNvPr>
          <p:cNvSpPr/>
          <p:nvPr/>
        </p:nvSpPr>
        <p:spPr>
          <a:xfrm>
            <a:off x="72626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A67BE46-C6B4-4D7A-93AA-93A654A23CCD}"/>
              </a:ext>
            </a:extLst>
          </p:cNvPr>
          <p:cNvSpPr/>
          <p:nvPr userDrawn="1"/>
        </p:nvSpPr>
        <p:spPr>
          <a:xfrm>
            <a:off x="2131691"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E23EEB3-5394-4252-89D2-91778768A382}"/>
              </a:ext>
            </a:extLst>
          </p:cNvPr>
          <p:cNvSpPr/>
          <p:nvPr userDrawn="1"/>
        </p:nvSpPr>
        <p:spPr>
          <a:xfrm>
            <a:off x="3060903"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F9E826C-2249-4ED5-9A53-05929318E1F3}"/>
              </a:ext>
            </a:extLst>
          </p:cNvPr>
          <p:cNvSpPr/>
          <p:nvPr userDrawn="1"/>
        </p:nvSpPr>
        <p:spPr>
          <a:xfrm>
            <a:off x="3537120" y="513662"/>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EB4BC3D-E96B-4F9D-A0AA-9D5F5414A6AE}"/>
              </a:ext>
            </a:extLst>
          </p:cNvPr>
          <p:cNvSpPr/>
          <p:nvPr userDrawn="1"/>
        </p:nvSpPr>
        <p:spPr>
          <a:xfrm>
            <a:off x="4466332"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5AF89D7F-023D-4E17-B749-5822862CB75E}"/>
              </a:ext>
            </a:extLst>
          </p:cNvPr>
          <p:cNvSpPr/>
          <p:nvPr userDrawn="1"/>
        </p:nvSpPr>
        <p:spPr>
          <a:xfrm>
            <a:off x="4001727" y="4600"/>
            <a:ext cx="854465" cy="673738"/>
          </a:xfrm>
          <a:custGeom>
            <a:avLst/>
            <a:gdLst>
              <a:gd name="connsiteX0" fmla="*/ 0 w 854465"/>
              <a:gd name="connsiteY0" fmla="*/ 0 h 673738"/>
              <a:gd name="connsiteX1" fmla="*/ 854465 w 854465"/>
              <a:gd name="connsiteY1" fmla="*/ 0 h 673738"/>
              <a:gd name="connsiteX2" fmla="*/ 850611 w 854465"/>
              <a:gd name="connsiteY2" fmla="*/ 462433 h 673738"/>
              <a:gd name="connsiteX3" fmla="*/ 427625 w 854465"/>
              <a:gd name="connsiteY3" fmla="*/ 673738 h 673738"/>
              <a:gd name="connsiteX4" fmla="*/ 0 w 854465"/>
              <a:gd name="connsiteY4" fmla="*/ 457417 h 67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65" h="673738">
                <a:moveTo>
                  <a:pt x="0" y="0"/>
                </a:moveTo>
                <a:lnTo>
                  <a:pt x="854465" y="0"/>
                </a:lnTo>
                <a:lnTo>
                  <a:pt x="850611" y="462433"/>
                </a:lnTo>
                <a:lnTo>
                  <a:pt x="427625" y="673738"/>
                </a:lnTo>
                <a:lnTo>
                  <a:pt x="0" y="457417"/>
                </a:lnTo>
                <a:close/>
              </a:path>
            </a:pathLst>
          </a:custGeom>
          <a:solidFill>
            <a:srgbClr val="B6C5EE"/>
          </a:solidFill>
          <a:ln w="621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BD9AA66-F1C1-4B93-8984-974539B5939D}"/>
              </a:ext>
            </a:extLst>
          </p:cNvPr>
          <p:cNvSpPr/>
          <p:nvPr userDrawn="1"/>
        </p:nvSpPr>
        <p:spPr>
          <a:xfrm>
            <a:off x="2165560" y="0"/>
            <a:ext cx="854503" cy="678338"/>
          </a:xfrm>
          <a:custGeom>
            <a:avLst/>
            <a:gdLst>
              <a:gd name="connsiteX0" fmla="*/ 0 w 854503"/>
              <a:gd name="connsiteY0" fmla="*/ 0 h 678338"/>
              <a:gd name="connsiteX1" fmla="*/ 854503 w 854503"/>
              <a:gd name="connsiteY1" fmla="*/ 0 h 678338"/>
              <a:gd name="connsiteX2" fmla="*/ 850611 w 854503"/>
              <a:gd name="connsiteY2" fmla="*/ 467033 h 678338"/>
              <a:gd name="connsiteX3" fmla="*/ 427625 w 854503"/>
              <a:gd name="connsiteY3" fmla="*/ 678338 h 678338"/>
              <a:gd name="connsiteX4" fmla="*/ 0 w 854503"/>
              <a:gd name="connsiteY4" fmla="*/ 462017 h 678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03" h="678338">
                <a:moveTo>
                  <a:pt x="0" y="0"/>
                </a:moveTo>
                <a:lnTo>
                  <a:pt x="854503" y="0"/>
                </a:lnTo>
                <a:lnTo>
                  <a:pt x="850611" y="467033"/>
                </a:lnTo>
                <a:lnTo>
                  <a:pt x="427625" y="678338"/>
                </a:lnTo>
                <a:lnTo>
                  <a:pt x="0" y="462017"/>
                </a:lnTo>
                <a:close/>
              </a:path>
            </a:pathLst>
          </a:custGeom>
          <a:solidFill>
            <a:srgbClr val="B6C5EE"/>
          </a:solidFill>
          <a:ln w="621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67FF8B2-39EA-4340-876F-0418EC9ECF9F}"/>
              </a:ext>
            </a:extLst>
          </p:cNvPr>
          <p:cNvSpPr/>
          <p:nvPr userDrawn="1"/>
        </p:nvSpPr>
        <p:spPr>
          <a:xfrm>
            <a:off x="4934082"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7B69E1D-79A1-4BCF-8F02-8AAFD05B18AC}"/>
              </a:ext>
            </a:extLst>
          </p:cNvPr>
          <p:cNvSpPr/>
          <p:nvPr userDrawn="1"/>
        </p:nvSpPr>
        <p:spPr>
          <a:xfrm>
            <a:off x="540183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AD416F0-1749-42AD-839E-04FACFC1B757}"/>
              </a:ext>
            </a:extLst>
          </p:cNvPr>
          <p:cNvSpPr/>
          <p:nvPr userDrawn="1"/>
        </p:nvSpPr>
        <p:spPr>
          <a:xfrm>
            <a:off x="6339511" y="496727"/>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E67C78E-479B-4D7B-BBFF-C5902FFC5ACA}"/>
              </a:ext>
            </a:extLst>
          </p:cNvPr>
          <p:cNvSpPr/>
          <p:nvPr userDrawn="1"/>
        </p:nvSpPr>
        <p:spPr>
          <a:xfrm>
            <a:off x="6768070"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BE3FB7C-5915-4CC1-AACC-FBAE85A2688F}"/>
              </a:ext>
            </a:extLst>
          </p:cNvPr>
          <p:cNvSpPr/>
          <p:nvPr userDrawn="1"/>
        </p:nvSpPr>
        <p:spPr>
          <a:xfrm>
            <a:off x="6312952" y="2188138"/>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3E248E6-3ED4-43DF-A1A5-B8549D30E66B}"/>
              </a:ext>
            </a:extLst>
          </p:cNvPr>
          <p:cNvSpPr/>
          <p:nvPr userDrawn="1"/>
        </p:nvSpPr>
        <p:spPr>
          <a:xfrm>
            <a:off x="7243026" y="2179936"/>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A0F6ADF-8FBF-4182-BC61-C7DAB07D2A74}"/>
              </a:ext>
            </a:extLst>
          </p:cNvPr>
          <p:cNvSpPr/>
          <p:nvPr userDrawn="1"/>
        </p:nvSpPr>
        <p:spPr>
          <a:xfrm>
            <a:off x="6825058" y="1"/>
            <a:ext cx="854433" cy="669871"/>
          </a:xfrm>
          <a:custGeom>
            <a:avLst/>
            <a:gdLst>
              <a:gd name="connsiteX0" fmla="*/ 0 w 854433"/>
              <a:gd name="connsiteY0" fmla="*/ 0 h 669871"/>
              <a:gd name="connsiteX1" fmla="*/ 854433 w 854433"/>
              <a:gd name="connsiteY1" fmla="*/ 0 h 669871"/>
              <a:gd name="connsiteX2" fmla="*/ 850611 w 854433"/>
              <a:gd name="connsiteY2" fmla="*/ 458566 h 669871"/>
              <a:gd name="connsiteX3" fmla="*/ 427625 w 854433"/>
              <a:gd name="connsiteY3" fmla="*/ 669871 h 669871"/>
              <a:gd name="connsiteX4" fmla="*/ 0 w 854433"/>
              <a:gd name="connsiteY4" fmla="*/ 453550 h 669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33" h="669871">
                <a:moveTo>
                  <a:pt x="0" y="0"/>
                </a:moveTo>
                <a:lnTo>
                  <a:pt x="854433" y="0"/>
                </a:lnTo>
                <a:lnTo>
                  <a:pt x="850611" y="458566"/>
                </a:lnTo>
                <a:lnTo>
                  <a:pt x="427625" y="669871"/>
                </a:lnTo>
                <a:lnTo>
                  <a:pt x="0" y="453550"/>
                </a:lnTo>
                <a:close/>
              </a:path>
            </a:pathLst>
          </a:custGeom>
          <a:solidFill>
            <a:srgbClr val="73CDF4"/>
          </a:solidFill>
          <a:ln w="621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E34951F-6B1C-44A1-B1B1-A3CD318ED1B2}"/>
              </a:ext>
            </a:extLst>
          </p:cNvPr>
          <p:cNvSpPr/>
          <p:nvPr userDrawn="1"/>
        </p:nvSpPr>
        <p:spPr>
          <a:xfrm>
            <a:off x="8173100" y="2179936"/>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B0E3524-B4C0-4EE5-8620-FC77A6676DC7}"/>
              </a:ext>
            </a:extLst>
          </p:cNvPr>
          <p:cNvSpPr/>
          <p:nvPr userDrawn="1"/>
        </p:nvSpPr>
        <p:spPr>
          <a:xfrm>
            <a:off x="8644257"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pic>
        <p:nvPicPr>
          <p:cNvPr id="35" name="Graphic 34">
            <a:extLst>
              <a:ext uri="{FF2B5EF4-FFF2-40B4-BE49-F238E27FC236}">
                <a16:creationId xmlns:a16="http://schemas.microsoft.com/office/drawing/2014/main" id="{E620B015-8E0C-47E1-A9DD-7B74D5BD67B0}"/>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099" t="21382" r="11638" b="21775"/>
          <a:stretch/>
        </p:blipFill>
        <p:spPr>
          <a:xfrm>
            <a:off x="8780050" y="3268433"/>
            <a:ext cx="2492948" cy="1834049"/>
          </a:xfrm>
          <a:prstGeom prst="rect">
            <a:avLst/>
          </a:prstGeom>
        </p:spPr>
      </p:pic>
      <p:sp>
        <p:nvSpPr>
          <p:cNvPr id="36" name="Freeform: Shape 35">
            <a:extLst>
              <a:ext uri="{FF2B5EF4-FFF2-40B4-BE49-F238E27FC236}">
                <a16:creationId xmlns:a16="http://schemas.microsoft.com/office/drawing/2014/main" id="{352A1330-3AEC-478A-A546-B6061242E1D6}"/>
              </a:ext>
            </a:extLst>
          </p:cNvPr>
          <p:cNvSpPr/>
          <p:nvPr userDrawn="1"/>
        </p:nvSpPr>
        <p:spPr>
          <a:xfrm>
            <a:off x="9579851"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0C0A52A-D59E-4408-A1F1-324BD80C9B66}"/>
              </a:ext>
            </a:extLst>
          </p:cNvPr>
          <p:cNvSpPr/>
          <p:nvPr userDrawn="1"/>
        </p:nvSpPr>
        <p:spPr>
          <a:xfrm>
            <a:off x="10515445"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14FF700-FC0D-4D62-A045-34C343EE59C3}"/>
              </a:ext>
            </a:extLst>
          </p:cNvPr>
          <p:cNvSpPr/>
          <p:nvPr userDrawn="1"/>
        </p:nvSpPr>
        <p:spPr>
          <a:xfrm>
            <a:off x="6768070" y="300857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3B33179-2EBE-481D-A07D-435F373A14CF}"/>
              </a:ext>
            </a:extLst>
          </p:cNvPr>
          <p:cNvSpPr/>
          <p:nvPr userDrawn="1"/>
        </p:nvSpPr>
        <p:spPr>
          <a:xfrm>
            <a:off x="10031090"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F4C9F2-8D5F-4C25-9B3C-43A039009E5B}"/>
              </a:ext>
            </a:extLst>
          </p:cNvPr>
          <p:cNvSpPr/>
          <p:nvPr userDrawn="1"/>
        </p:nvSpPr>
        <p:spPr>
          <a:xfrm>
            <a:off x="9579851" y="-2775"/>
            <a:ext cx="854526" cy="681114"/>
          </a:xfrm>
          <a:custGeom>
            <a:avLst/>
            <a:gdLst>
              <a:gd name="connsiteX0" fmla="*/ 0 w 854526"/>
              <a:gd name="connsiteY0" fmla="*/ 0 h 681114"/>
              <a:gd name="connsiteX1" fmla="*/ 854526 w 854526"/>
              <a:gd name="connsiteY1" fmla="*/ 0 h 681114"/>
              <a:gd name="connsiteX2" fmla="*/ 850611 w 854526"/>
              <a:gd name="connsiteY2" fmla="*/ 469809 h 681114"/>
              <a:gd name="connsiteX3" fmla="*/ 427625 w 854526"/>
              <a:gd name="connsiteY3" fmla="*/ 681114 h 681114"/>
              <a:gd name="connsiteX4" fmla="*/ 0 w 854526"/>
              <a:gd name="connsiteY4" fmla="*/ 464793 h 68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26" h="681114">
                <a:moveTo>
                  <a:pt x="0" y="0"/>
                </a:moveTo>
                <a:lnTo>
                  <a:pt x="854526" y="0"/>
                </a:lnTo>
                <a:lnTo>
                  <a:pt x="850611" y="469809"/>
                </a:lnTo>
                <a:lnTo>
                  <a:pt x="427625" y="681114"/>
                </a:lnTo>
                <a:lnTo>
                  <a:pt x="0" y="464793"/>
                </a:lnTo>
                <a:close/>
              </a:path>
            </a:pathLst>
          </a:custGeom>
          <a:solidFill>
            <a:srgbClr val="202192"/>
          </a:solidFill>
          <a:ln w="621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2872CE4-5954-4E05-80D5-30A0D014EF26}"/>
              </a:ext>
            </a:extLst>
          </p:cNvPr>
          <p:cNvSpPr/>
          <p:nvPr userDrawn="1"/>
        </p:nvSpPr>
        <p:spPr>
          <a:xfrm>
            <a:off x="7243026" y="384500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7966BD0-559E-437E-8F5E-C38DDBDC3622}"/>
              </a:ext>
            </a:extLst>
          </p:cNvPr>
          <p:cNvSpPr/>
          <p:nvPr userDrawn="1"/>
        </p:nvSpPr>
        <p:spPr>
          <a:xfrm>
            <a:off x="6825057" y="468317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486BAD8-DE38-4681-B48C-3A39F8DBA365}"/>
              </a:ext>
            </a:extLst>
          </p:cNvPr>
          <p:cNvSpPr/>
          <p:nvPr userDrawn="1"/>
        </p:nvSpPr>
        <p:spPr>
          <a:xfrm>
            <a:off x="11451040" y="1333965"/>
            <a:ext cx="740961" cy="981720"/>
          </a:xfrm>
          <a:custGeom>
            <a:avLst/>
            <a:gdLst>
              <a:gd name="connsiteX0" fmla="*/ 439727 w 740961"/>
              <a:gd name="connsiteY0" fmla="*/ 0 h 981720"/>
              <a:gd name="connsiteX1" fmla="*/ 740961 w 740961"/>
              <a:gd name="connsiteY1" fmla="*/ 160391 h 981720"/>
              <a:gd name="connsiteX2" fmla="*/ 740961 w 740961"/>
              <a:gd name="connsiteY2" fmla="*/ 825191 h 981720"/>
              <a:gd name="connsiteX3" fmla="*/ 427625 w 740961"/>
              <a:gd name="connsiteY3" fmla="*/ 981720 h 981720"/>
              <a:gd name="connsiteX4" fmla="*/ 0 w 740961"/>
              <a:gd name="connsiteY4" fmla="*/ 765399 h 981720"/>
              <a:gd name="connsiteX5" fmla="*/ 0 w 740961"/>
              <a:gd name="connsiteY5" fmla="*/ 221211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961" h="981720">
                <a:moveTo>
                  <a:pt x="439727" y="0"/>
                </a:moveTo>
                <a:lnTo>
                  <a:pt x="740961" y="160391"/>
                </a:lnTo>
                <a:lnTo>
                  <a:pt x="740961" y="825191"/>
                </a:lnTo>
                <a:lnTo>
                  <a:pt x="427625" y="981720"/>
                </a:lnTo>
                <a:lnTo>
                  <a:pt x="0" y="765399"/>
                </a:lnTo>
                <a:lnTo>
                  <a:pt x="0" y="221211"/>
                </a:lnTo>
                <a:close/>
              </a:path>
            </a:pathLst>
          </a:custGeom>
          <a:solidFill>
            <a:srgbClr val="73CDF4"/>
          </a:solidFill>
          <a:ln w="621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ADD551A-D265-47F5-9D79-EAD8A1FC2212}"/>
              </a:ext>
            </a:extLst>
          </p:cNvPr>
          <p:cNvSpPr/>
          <p:nvPr userDrawn="1"/>
        </p:nvSpPr>
        <p:spPr>
          <a:xfrm>
            <a:off x="7252651" y="552490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2D84AC9-50B0-4088-9CB9-F47403181BA7}"/>
              </a:ext>
            </a:extLst>
          </p:cNvPr>
          <p:cNvSpPr/>
          <p:nvPr userDrawn="1"/>
        </p:nvSpPr>
        <p:spPr>
          <a:xfrm>
            <a:off x="8173100" y="5524901"/>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B31EC242-D9C8-4923-AFD5-DFD18015DF25}"/>
              </a:ext>
            </a:extLst>
          </p:cNvPr>
          <p:cNvSpPr/>
          <p:nvPr userDrawn="1"/>
        </p:nvSpPr>
        <p:spPr>
          <a:xfrm>
            <a:off x="7706037" y="6357516"/>
            <a:ext cx="855188" cy="500485"/>
          </a:xfrm>
          <a:custGeom>
            <a:avLst/>
            <a:gdLst>
              <a:gd name="connsiteX0" fmla="*/ 439727 w 855188"/>
              <a:gd name="connsiteY0" fmla="*/ 0 h 500485"/>
              <a:gd name="connsiteX1" fmla="*/ 855188 w 855188"/>
              <a:gd name="connsiteY1" fmla="*/ 221211 h 500485"/>
              <a:gd name="connsiteX2" fmla="*/ 852861 w 855188"/>
              <a:gd name="connsiteY2" fmla="*/ 500485 h 500485"/>
              <a:gd name="connsiteX3" fmla="*/ 0 w 855188"/>
              <a:gd name="connsiteY3" fmla="*/ 500485 h 500485"/>
              <a:gd name="connsiteX4" fmla="*/ 0 w 855188"/>
              <a:gd name="connsiteY4" fmla="*/ 221211 h 50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0485">
                <a:moveTo>
                  <a:pt x="439727" y="0"/>
                </a:moveTo>
                <a:lnTo>
                  <a:pt x="855188" y="221211"/>
                </a:lnTo>
                <a:lnTo>
                  <a:pt x="852861" y="500485"/>
                </a:lnTo>
                <a:lnTo>
                  <a:pt x="0" y="500485"/>
                </a:lnTo>
                <a:lnTo>
                  <a:pt x="0" y="221211"/>
                </a:lnTo>
                <a:close/>
              </a:path>
            </a:pathLst>
          </a:custGeom>
          <a:solidFill>
            <a:srgbClr val="B6C5EE"/>
          </a:solidFill>
          <a:ln w="621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EB9F71A-254B-4D52-B363-C0A75ECA96D7}"/>
              </a:ext>
            </a:extLst>
          </p:cNvPr>
          <p:cNvSpPr/>
          <p:nvPr userDrawn="1"/>
        </p:nvSpPr>
        <p:spPr>
          <a:xfrm>
            <a:off x="8626486" y="6351224"/>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73CDF4"/>
          </a:solidFill>
          <a:ln w="621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E218E9C-1291-4C5F-98A9-EB57C5B368AA}"/>
              </a:ext>
            </a:extLst>
          </p:cNvPr>
          <p:cNvSpPr/>
          <p:nvPr userDrawn="1"/>
        </p:nvSpPr>
        <p:spPr>
          <a:xfrm>
            <a:off x="9546935" y="6367140"/>
            <a:ext cx="855188" cy="490860"/>
          </a:xfrm>
          <a:custGeom>
            <a:avLst/>
            <a:gdLst>
              <a:gd name="connsiteX0" fmla="*/ 439727 w 855188"/>
              <a:gd name="connsiteY0" fmla="*/ 0 h 490860"/>
              <a:gd name="connsiteX1" fmla="*/ 855188 w 855188"/>
              <a:gd name="connsiteY1" fmla="*/ 221211 h 490860"/>
              <a:gd name="connsiteX2" fmla="*/ 852941 w 855188"/>
              <a:gd name="connsiteY2" fmla="*/ 490860 h 490860"/>
              <a:gd name="connsiteX3" fmla="*/ 0 w 855188"/>
              <a:gd name="connsiteY3" fmla="*/ 490860 h 490860"/>
              <a:gd name="connsiteX4" fmla="*/ 0 w 855188"/>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490860">
                <a:moveTo>
                  <a:pt x="439727" y="0"/>
                </a:moveTo>
                <a:lnTo>
                  <a:pt x="855188" y="221211"/>
                </a:lnTo>
                <a:lnTo>
                  <a:pt x="852941"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5AF648A-4BF7-4F91-9873-44723D668A40}"/>
              </a:ext>
            </a:extLst>
          </p:cNvPr>
          <p:cNvSpPr/>
          <p:nvPr userDrawn="1"/>
        </p:nvSpPr>
        <p:spPr>
          <a:xfrm>
            <a:off x="10026524" y="552403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B3F0254-CB27-4424-99C8-5D017646EA18}"/>
              </a:ext>
            </a:extLst>
          </p:cNvPr>
          <p:cNvSpPr/>
          <p:nvPr userDrawn="1"/>
        </p:nvSpPr>
        <p:spPr>
          <a:xfrm>
            <a:off x="10479910" y="6351223"/>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202192"/>
          </a:solidFill>
          <a:ln w="621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EAA76B9-A02A-428F-BAAF-F0DB0090BDF7}"/>
              </a:ext>
            </a:extLst>
          </p:cNvPr>
          <p:cNvSpPr/>
          <p:nvPr userDrawn="1"/>
        </p:nvSpPr>
        <p:spPr>
          <a:xfrm>
            <a:off x="11412886" y="6367140"/>
            <a:ext cx="779115" cy="490860"/>
          </a:xfrm>
          <a:custGeom>
            <a:avLst/>
            <a:gdLst>
              <a:gd name="connsiteX0" fmla="*/ 439727 w 779115"/>
              <a:gd name="connsiteY0" fmla="*/ 0 h 490860"/>
              <a:gd name="connsiteX1" fmla="*/ 779115 w 779115"/>
              <a:gd name="connsiteY1" fmla="*/ 180706 h 490860"/>
              <a:gd name="connsiteX2" fmla="*/ 779115 w 779115"/>
              <a:gd name="connsiteY2" fmla="*/ 490860 h 490860"/>
              <a:gd name="connsiteX3" fmla="*/ 0 w 779115"/>
              <a:gd name="connsiteY3" fmla="*/ 490860 h 490860"/>
              <a:gd name="connsiteX4" fmla="*/ 0 w 779115"/>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15" h="490860">
                <a:moveTo>
                  <a:pt x="439727" y="0"/>
                </a:moveTo>
                <a:lnTo>
                  <a:pt x="779115" y="180706"/>
                </a:lnTo>
                <a:lnTo>
                  <a:pt x="779115"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D89CCDF-5339-4E38-A96A-F2FAD84D1289}"/>
              </a:ext>
            </a:extLst>
          </p:cNvPr>
          <p:cNvSpPr/>
          <p:nvPr userDrawn="1"/>
        </p:nvSpPr>
        <p:spPr>
          <a:xfrm>
            <a:off x="10983242" y="2161152"/>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Tree>
    <p:extLst>
      <p:ext uri="{BB962C8B-B14F-4D97-AF65-F5344CB8AC3E}">
        <p14:creationId xmlns:p14="http://schemas.microsoft.com/office/powerpoint/2010/main" val="4086850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21117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6128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79439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58984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23838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94805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493410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25222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734217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0772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41095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08421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77842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70071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66805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60049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70568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076426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01541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944182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35827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04428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80067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83801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60036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98565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07766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259063" y="2101837"/>
            <a:ext cx="1950240" cy="195024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8263"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20880" y="2101837"/>
            <a:ext cx="1950240" cy="195024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450080"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982697" y="2101837"/>
            <a:ext cx="1950240" cy="195024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11897"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29471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75548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67905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8657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66717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53420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617133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673581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178333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74353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751301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93173"/>
            <a:ext cx="1253109" cy="461665"/>
          </a:xfrm>
          <a:prstGeom prst="rect">
            <a:avLst/>
          </a:prstGeom>
          <a:noFill/>
          <a:ln w="19050">
            <a:gradFill>
              <a:gsLst>
                <a:gs pos="0">
                  <a:srgbClr val="9BF00B"/>
                </a:gs>
                <a:gs pos="100000">
                  <a:srgbClr val="0078D4"/>
                </a:gs>
                <a:gs pos="51000">
                  <a:srgbClr val="50E6FF"/>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1155920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9202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826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305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69894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791201" y="0"/>
            <a:ext cx="6398234"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791201" y="0"/>
            <a:ext cx="3166532" cy="492314"/>
          </a:xfrm>
          <a:solidFill>
            <a:schemeClr val="bg1">
              <a:lumMod val="50000"/>
            </a:schemeClr>
          </a:solidFill>
        </p:spPr>
        <p:txBody>
          <a:bodyPr lIns="182880"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35133" y="709187"/>
            <a:ext cx="6112934" cy="369332"/>
          </a:xfrm>
        </p:spPr>
        <p:txBody>
          <a:bodyPr/>
          <a:lstStyle>
            <a:lvl1pPr marL="0" indent="0">
              <a:buNone/>
              <a:tabLst/>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874893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873430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slideLayout" Target="../slideLayouts/slideLayout76.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42" Type="http://schemas.openxmlformats.org/officeDocument/2006/relationships/slideLayout" Target="../slideLayouts/slideLayout79.xml"/><Relationship Id="rId47" Type="http://schemas.openxmlformats.org/officeDocument/2006/relationships/theme" Target="../theme/theme4.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slideLayout" Target="../slideLayouts/slideLayout77.xml"/><Relationship Id="rId45" Type="http://schemas.openxmlformats.org/officeDocument/2006/relationships/slideLayout" Target="../slideLayouts/slideLayout82.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4" Type="http://schemas.openxmlformats.org/officeDocument/2006/relationships/slideLayout" Target="../slideLayouts/slideLayout81.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43" Type="http://schemas.openxmlformats.org/officeDocument/2006/relationships/slideLayout" Target="../slideLayouts/slideLayout80.xml"/><Relationship Id="rId48" Type="http://schemas.openxmlformats.org/officeDocument/2006/relationships/image" Target="../media/image5.emf"/><Relationship Id="rId8" Type="http://schemas.openxmlformats.org/officeDocument/2006/relationships/slideLayout" Target="../slideLayouts/slideLayout45.xml"/><Relationship Id="rId3" Type="http://schemas.openxmlformats.org/officeDocument/2006/relationships/slideLayout" Target="../slideLayouts/slideLayout40.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46" Type="http://schemas.openxmlformats.org/officeDocument/2006/relationships/slideLayout" Target="../slideLayouts/slideLayout83.xml"/><Relationship Id="rId20" Type="http://schemas.openxmlformats.org/officeDocument/2006/relationships/slideLayout" Target="../slideLayouts/slideLayout57.xml"/><Relationship Id="rId41"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1936041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 id="2147483746" r:id="rId43"/>
    <p:sldLayoutId id="2147483747" r:id="rId44"/>
    <p:sldLayoutId id="2147483748" r:id="rId45"/>
    <p:sldLayoutId id="2147483749"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6.png"/><Relationship Id="rId21" Type="http://schemas.openxmlformats.org/officeDocument/2006/relationships/image" Target="../media/image59.svg"/><Relationship Id="rId7" Type="http://schemas.openxmlformats.org/officeDocument/2006/relationships/image" Target="../media/image45.svg"/><Relationship Id="rId12" Type="http://schemas.openxmlformats.org/officeDocument/2006/relationships/image" Target="../media/image50.png"/><Relationship Id="rId17" Type="http://schemas.openxmlformats.org/officeDocument/2006/relationships/image" Target="../media/image55.svg"/><Relationship Id="rId2" Type="http://schemas.openxmlformats.org/officeDocument/2006/relationships/notesSlide" Target="../notesSlides/notesSlide3.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9.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jpeg"/><Relationship Id="rId23" Type="http://schemas.openxmlformats.org/officeDocument/2006/relationships/image" Target="../media/image61.svg"/><Relationship Id="rId10" Type="http://schemas.openxmlformats.org/officeDocument/2006/relationships/image" Target="../media/image48.jpeg"/><Relationship Id="rId19" Type="http://schemas.openxmlformats.org/officeDocument/2006/relationships/image" Target="../media/image57.png"/><Relationship Id="rId4" Type="http://schemas.openxmlformats.org/officeDocument/2006/relationships/image" Target="../media/image31.svg"/><Relationship Id="rId9" Type="http://schemas.openxmlformats.org/officeDocument/2006/relationships/image" Target="../media/image47.jpeg"/><Relationship Id="rId14" Type="http://schemas.openxmlformats.org/officeDocument/2006/relationships/image" Target="../media/image52.svg"/><Relationship Id="rId22" Type="http://schemas.openxmlformats.org/officeDocument/2006/relationships/image" Target="../media/image60.png"/></Relationships>
</file>

<file path=ppt/slides/_rels/slide13.xml.rels><?xml version="1.0" encoding="UTF-8" standalone="yes"?>
<Relationships xmlns="http://schemas.openxmlformats.org/package/2006/relationships"><Relationship Id="rId13" Type="http://schemas.openxmlformats.org/officeDocument/2006/relationships/image" Target="../media/image70.svg"/><Relationship Id="rId18" Type="http://schemas.openxmlformats.org/officeDocument/2006/relationships/image" Target="../media/image75.png"/><Relationship Id="rId26" Type="http://schemas.openxmlformats.org/officeDocument/2006/relationships/image" Target="../media/image83.svg"/><Relationship Id="rId39" Type="http://schemas.openxmlformats.org/officeDocument/2006/relationships/image" Target="../media/image94.png"/><Relationship Id="rId21" Type="http://schemas.openxmlformats.org/officeDocument/2006/relationships/image" Target="../media/image78.png"/><Relationship Id="rId34" Type="http://schemas.openxmlformats.org/officeDocument/2006/relationships/image" Target="../media/image89.svg"/><Relationship Id="rId42" Type="http://schemas.openxmlformats.org/officeDocument/2006/relationships/image" Target="../media/image97.svg"/><Relationship Id="rId47" Type="http://schemas.openxmlformats.org/officeDocument/2006/relationships/image" Target="../media/image102.png"/><Relationship Id="rId7" Type="http://schemas.openxmlformats.org/officeDocument/2006/relationships/image" Target="../media/image64.png"/><Relationship Id="rId2" Type="http://schemas.openxmlformats.org/officeDocument/2006/relationships/notesSlide" Target="../notesSlides/notesSlide4.xml"/><Relationship Id="rId16" Type="http://schemas.openxmlformats.org/officeDocument/2006/relationships/image" Target="../media/image73.svg"/><Relationship Id="rId29" Type="http://schemas.openxmlformats.org/officeDocument/2006/relationships/image" Target="../media/image86.png"/><Relationship Id="rId1" Type="http://schemas.openxmlformats.org/officeDocument/2006/relationships/slideLayout" Target="../slideLayouts/slideLayout9.xml"/><Relationship Id="rId6" Type="http://schemas.openxmlformats.org/officeDocument/2006/relationships/image" Target="../media/image63.svg"/><Relationship Id="rId11" Type="http://schemas.openxmlformats.org/officeDocument/2006/relationships/image" Target="../media/image68.png"/><Relationship Id="rId24" Type="http://schemas.openxmlformats.org/officeDocument/2006/relationships/image" Target="../media/image81.svg"/><Relationship Id="rId32" Type="http://schemas.openxmlformats.org/officeDocument/2006/relationships/image" Target="../media/image52.svg"/><Relationship Id="rId37" Type="http://schemas.openxmlformats.org/officeDocument/2006/relationships/image" Target="../media/image92.png"/><Relationship Id="rId40" Type="http://schemas.openxmlformats.org/officeDocument/2006/relationships/image" Target="../media/image95.svg"/><Relationship Id="rId45" Type="http://schemas.openxmlformats.org/officeDocument/2006/relationships/image" Target="../media/image100.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28" Type="http://schemas.openxmlformats.org/officeDocument/2006/relationships/image" Target="../media/image85.svg"/><Relationship Id="rId36" Type="http://schemas.openxmlformats.org/officeDocument/2006/relationships/image" Target="../media/image91.svg"/><Relationship Id="rId10" Type="http://schemas.openxmlformats.org/officeDocument/2006/relationships/image" Target="../media/image67.jpeg"/><Relationship Id="rId19" Type="http://schemas.openxmlformats.org/officeDocument/2006/relationships/image" Target="../media/image76.jpeg"/><Relationship Id="rId31" Type="http://schemas.openxmlformats.org/officeDocument/2006/relationships/image" Target="../media/image51.png"/><Relationship Id="rId44" Type="http://schemas.openxmlformats.org/officeDocument/2006/relationships/image" Target="../media/image99.svg"/><Relationship Id="rId4" Type="http://schemas.openxmlformats.org/officeDocument/2006/relationships/image" Target="../media/image37.sv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svg"/><Relationship Id="rId27" Type="http://schemas.openxmlformats.org/officeDocument/2006/relationships/image" Target="../media/image84.png"/><Relationship Id="rId30" Type="http://schemas.openxmlformats.org/officeDocument/2006/relationships/image" Target="../media/image87.png"/><Relationship Id="rId35" Type="http://schemas.openxmlformats.org/officeDocument/2006/relationships/image" Target="../media/image90.png"/><Relationship Id="rId43" Type="http://schemas.openxmlformats.org/officeDocument/2006/relationships/image" Target="../media/image98.png"/><Relationship Id="rId48" Type="http://schemas.openxmlformats.org/officeDocument/2006/relationships/image" Target="../media/image103.svg"/><Relationship Id="rId8" Type="http://schemas.openxmlformats.org/officeDocument/2006/relationships/image" Target="../media/image65.svg"/><Relationship Id="rId3" Type="http://schemas.openxmlformats.org/officeDocument/2006/relationships/image" Target="../media/image36.pn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88.png"/><Relationship Id="rId38" Type="http://schemas.openxmlformats.org/officeDocument/2006/relationships/image" Target="../media/image93.tiff"/><Relationship Id="rId46" Type="http://schemas.openxmlformats.org/officeDocument/2006/relationships/image" Target="../media/image101.svg"/><Relationship Id="rId20" Type="http://schemas.openxmlformats.org/officeDocument/2006/relationships/image" Target="../media/image77.png"/><Relationship Id="rId41" Type="http://schemas.openxmlformats.org/officeDocument/2006/relationships/image" Target="../media/image96.png"/></Relationships>
</file>

<file path=ppt/slides/_rels/slide1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3.xml"/><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dapr/community/blob/master/README.md" TargetMode="External"/><Relationship Id="rId3" Type="http://schemas.openxmlformats.org/officeDocument/2006/relationships/hyperlink" Target="https://docs.dapr.io/developing-applications/sdks/dotnet/" TargetMode="External"/><Relationship Id="rId7" Type="http://schemas.openxmlformats.org/officeDocument/2006/relationships/hyperlink" Target="https://aka.ms/daprtwitter" TargetMode="External"/><Relationship Id="rId2" Type="http://schemas.openxmlformats.org/officeDocument/2006/relationships/hyperlink" Target="https://docs.dapr.io/getting-started/" TargetMode="External"/><Relationship Id="rId1" Type="http://schemas.openxmlformats.org/officeDocument/2006/relationships/slideLayout" Target="../slideLayouts/slideLayout2.xml"/><Relationship Id="rId6" Type="http://schemas.openxmlformats.org/officeDocument/2006/relationships/hyperlink" Target="https://aka.ms/daprstoreapi" TargetMode="External"/><Relationship Id="rId5" Type="http://schemas.openxmlformats.org/officeDocument/2006/relationships/hyperlink" Target="https://aka.ms/dapraks" TargetMode="External"/><Relationship Id="rId10" Type="http://schemas.openxmlformats.org/officeDocument/2006/relationships/image" Target="../media/image105.svg"/><Relationship Id="rId4" Type="http://schemas.openxmlformats.org/officeDocument/2006/relationships/hyperlink" Target="https://aka.ms/containerapps" TargetMode="External"/><Relationship Id="rId9" Type="http://schemas.openxmlformats.org/officeDocument/2006/relationships/image" Target="../media/image10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svg"/><Relationship Id="rId3" Type="http://schemas.openxmlformats.org/officeDocument/2006/relationships/image" Target="../media/image109.svg"/><Relationship Id="rId7" Type="http://schemas.openxmlformats.org/officeDocument/2006/relationships/image" Target="../media/image113.svg"/><Relationship Id="rId12" Type="http://schemas.openxmlformats.org/officeDocument/2006/relationships/image" Target="../media/image118.png"/><Relationship Id="rId17" Type="http://schemas.openxmlformats.org/officeDocument/2006/relationships/image" Target="../media/image123.svg"/><Relationship Id="rId2" Type="http://schemas.openxmlformats.org/officeDocument/2006/relationships/image" Target="../media/image108.png"/><Relationship Id="rId16" Type="http://schemas.openxmlformats.org/officeDocument/2006/relationships/image" Target="../media/image122.png"/><Relationship Id="rId1" Type="http://schemas.openxmlformats.org/officeDocument/2006/relationships/slideLayout" Target="../slideLayouts/slideLayout10.xml"/><Relationship Id="rId6" Type="http://schemas.openxmlformats.org/officeDocument/2006/relationships/image" Target="../media/image112.png"/><Relationship Id="rId11" Type="http://schemas.openxmlformats.org/officeDocument/2006/relationships/image" Target="../media/image117.svg"/><Relationship Id="rId5" Type="http://schemas.openxmlformats.org/officeDocument/2006/relationships/image" Target="../media/image111.svg"/><Relationship Id="rId15" Type="http://schemas.openxmlformats.org/officeDocument/2006/relationships/image" Target="../media/image121.sv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svg"/><Relationship Id="rId14" Type="http://schemas.openxmlformats.org/officeDocument/2006/relationships/image" Target="../media/image120.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0.svg"/><Relationship Id="rId2" Type="http://schemas.openxmlformats.org/officeDocument/2006/relationships/image" Target="../media/image28.png"/><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svg"/><Relationship Id="rId3" Type="http://schemas.openxmlformats.org/officeDocument/2006/relationships/image" Target="../media/image125.svg"/><Relationship Id="rId7" Type="http://schemas.openxmlformats.org/officeDocument/2006/relationships/image" Target="../media/image107.svg"/><Relationship Id="rId12" Type="http://schemas.openxmlformats.org/officeDocument/2006/relationships/image" Target="../media/image132.png"/><Relationship Id="rId17" Type="http://schemas.openxmlformats.org/officeDocument/2006/relationships/image" Target="../media/image137.svg"/><Relationship Id="rId2" Type="http://schemas.openxmlformats.org/officeDocument/2006/relationships/image" Target="../media/image124.png"/><Relationship Id="rId16" Type="http://schemas.openxmlformats.org/officeDocument/2006/relationships/image" Target="../media/image136.png"/><Relationship Id="rId1" Type="http://schemas.openxmlformats.org/officeDocument/2006/relationships/slideLayout" Target="../slideLayouts/slideLayout10.xml"/><Relationship Id="rId6" Type="http://schemas.openxmlformats.org/officeDocument/2006/relationships/image" Target="../media/image106.png"/><Relationship Id="rId11" Type="http://schemas.openxmlformats.org/officeDocument/2006/relationships/image" Target="../media/image131.svg"/><Relationship Id="rId5" Type="http://schemas.openxmlformats.org/officeDocument/2006/relationships/image" Target="../media/image127.svg"/><Relationship Id="rId15" Type="http://schemas.openxmlformats.org/officeDocument/2006/relationships/image" Target="../media/image135.svg"/><Relationship Id="rId10" Type="http://schemas.openxmlformats.org/officeDocument/2006/relationships/image" Target="../media/image130.png"/><Relationship Id="rId4" Type="http://schemas.openxmlformats.org/officeDocument/2006/relationships/image" Target="../media/image126.png"/><Relationship Id="rId9" Type="http://schemas.openxmlformats.org/officeDocument/2006/relationships/image" Target="../media/image129.svg"/><Relationship Id="rId14" Type="http://schemas.openxmlformats.org/officeDocument/2006/relationships/image" Target="../media/image134.png"/></Relationships>
</file>

<file path=ppt/slides/_rels/slide21.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4.svg"/><Relationship Id="rId3" Type="http://schemas.openxmlformats.org/officeDocument/2006/relationships/image" Target="../media/image139.svg"/><Relationship Id="rId7" Type="http://schemas.openxmlformats.org/officeDocument/2006/relationships/image" Target="../media/image143.svg"/><Relationship Id="rId12" Type="http://schemas.openxmlformats.org/officeDocument/2006/relationships/image" Target="../media/image3.png"/><Relationship Id="rId17" Type="http://schemas.openxmlformats.org/officeDocument/2006/relationships/image" Target="../media/image149.svg"/><Relationship Id="rId2" Type="http://schemas.openxmlformats.org/officeDocument/2006/relationships/image" Target="../media/image138.png"/><Relationship Id="rId16" Type="http://schemas.openxmlformats.org/officeDocument/2006/relationships/image" Target="../media/image148.png"/><Relationship Id="rId1" Type="http://schemas.openxmlformats.org/officeDocument/2006/relationships/slideLayout" Target="../slideLayouts/slideLayout10.xml"/><Relationship Id="rId6" Type="http://schemas.openxmlformats.org/officeDocument/2006/relationships/image" Target="../media/image142.png"/><Relationship Id="rId11" Type="http://schemas.openxmlformats.org/officeDocument/2006/relationships/image" Target="../media/image105.svg"/><Relationship Id="rId5" Type="http://schemas.openxmlformats.org/officeDocument/2006/relationships/image" Target="../media/image141.svg"/><Relationship Id="rId15" Type="http://schemas.openxmlformats.org/officeDocument/2006/relationships/image" Target="../media/image147.svg"/><Relationship Id="rId10" Type="http://schemas.openxmlformats.org/officeDocument/2006/relationships/image" Target="../media/image104.png"/><Relationship Id="rId4" Type="http://schemas.openxmlformats.org/officeDocument/2006/relationships/image" Target="../media/image140.png"/><Relationship Id="rId9" Type="http://schemas.openxmlformats.org/officeDocument/2006/relationships/image" Target="../media/image145.svg"/><Relationship Id="rId14" Type="http://schemas.openxmlformats.org/officeDocument/2006/relationships/image" Target="../media/image146.png"/></Relationships>
</file>

<file path=ppt/slides/_rels/slide22.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svg"/><Relationship Id="rId3" Type="http://schemas.openxmlformats.org/officeDocument/2006/relationships/image" Target="../media/image151.svg"/><Relationship Id="rId7" Type="http://schemas.openxmlformats.org/officeDocument/2006/relationships/image" Target="../media/image39.svg"/><Relationship Id="rId12" Type="http://schemas.openxmlformats.org/officeDocument/2006/relationships/image" Target="../media/image158.png"/><Relationship Id="rId17" Type="http://schemas.openxmlformats.org/officeDocument/2006/relationships/image" Target="../media/image161.svg"/><Relationship Id="rId2" Type="http://schemas.openxmlformats.org/officeDocument/2006/relationships/image" Target="../media/image150.png"/><Relationship Id="rId16" Type="http://schemas.openxmlformats.org/officeDocument/2006/relationships/image" Target="../media/image160.png"/><Relationship Id="rId1" Type="http://schemas.openxmlformats.org/officeDocument/2006/relationships/slideLayout" Target="../slideLayouts/slideLayout10.xml"/><Relationship Id="rId6" Type="http://schemas.openxmlformats.org/officeDocument/2006/relationships/image" Target="../media/image38.png"/><Relationship Id="rId11" Type="http://schemas.openxmlformats.org/officeDocument/2006/relationships/image" Target="../media/image157.svg"/><Relationship Id="rId5" Type="http://schemas.openxmlformats.org/officeDocument/2006/relationships/image" Target="../media/image153.svg"/><Relationship Id="rId15" Type="http://schemas.openxmlformats.org/officeDocument/2006/relationships/image" Target="../media/image41.svg"/><Relationship Id="rId10" Type="http://schemas.openxmlformats.org/officeDocument/2006/relationships/image" Target="../media/image156.png"/><Relationship Id="rId4" Type="http://schemas.openxmlformats.org/officeDocument/2006/relationships/image" Target="../media/image152.png"/><Relationship Id="rId9" Type="http://schemas.openxmlformats.org/officeDocument/2006/relationships/image" Target="../media/image155.svg"/><Relationship Id="rId14"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svg"/><Relationship Id="rId7" Type="http://schemas.openxmlformats.org/officeDocument/2006/relationships/image" Target="../media/image167.svg"/><Relationship Id="rId2" Type="http://schemas.openxmlformats.org/officeDocument/2006/relationships/image" Target="../media/image162.png"/><Relationship Id="rId1" Type="http://schemas.openxmlformats.org/officeDocument/2006/relationships/slideLayout" Target="../slideLayouts/slideLayout10.xml"/><Relationship Id="rId6" Type="http://schemas.openxmlformats.org/officeDocument/2006/relationships/image" Target="../media/image166.png"/><Relationship Id="rId5" Type="http://schemas.openxmlformats.org/officeDocument/2006/relationships/image" Target="../media/image165.svg"/><Relationship Id="rId4" Type="http://schemas.openxmlformats.org/officeDocument/2006/relationships/image" Target="../media/image164.png"/><Relationship Id="rId9" Type="http://schemas.openxmlformats.org/officeDocument/2006/relationships/image" Target="../media/image169.svg"/></Relationships>
</file>

<file path=ppt/slides/_rels/slide24.xml.rels><?xml version="1.0" encoding="UTF-8" standalone="yes"?>
<Relationships xmlns="http://schemas.openxmlformats.org/package/2006/relationships"><Relationship Id="rId3" Type="http://schemas.openxmlformats.org/officeDocument/2006/relationships/image" Target="../media/image171.svg"/><Relationship Id="rId2" Type="http://schemas.openxmlformats.org/officeDocument/2006/relationships/image" Target="../media/image170.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73.svg"/><Relationship Id="rId2" Type="http://schemas.openxmlformats.org/officeDocument/2006/relationships/image" Target="../media/image172.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53.xml"/><Relationship Id="rId5" Type="http://schemas.openxmlformats.org/officeDocument/2006/relationships/image" Target="../media/image32.png"/><Relationship Id="rId4" Type="http://schemas.openxmlformats.org/officeDocument/2006/relationships/image" Target="../media/image31.sv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7.svg"/></Relationships>
</file>

<file path=ppt/slides/_rels/slide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3.xml"/><Relationship Id="rId5" Type="http://schemas.openxmlformats.org/officeDocument/2006/relationships/image" Target="../media/image30.sv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DABDB7A-EC28-4739-83CD-BFBAD13D28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3066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A4109-17FB-421A-AB63-D759F14E99D2}"/>
              </a:ext>
            </a:extLst>
          </p:cNvPr>
          <p:cNvSpPr>
            <a:spLocks noGrp="1"/>
          </p:cNvSpPr>
          <p:nvPr>
            <p:ph type="title"/>
          </p:nvPr>
        </p:nvSpPr>
        <p:spPr/>
        <p:txBody>
          <a:bodyPr>
            <a:normAutofit fontScale="90000"/>
          </a:bodyPr>
          <a:lstStyle/>
          <a:p>
            <a:r>
              <a:rPr lang="en-US" b="0" i="0" dirty="0">
                <a:solidFill>
                  <a:srgbClr val="0D2192"/>
                </a:solidFill>
                <a:effectLst/>
                <a:latin typeface="work sans" pitchFamily="2" charset="0"/>
              </a:rPr>
              <a:t>Industry established best practices for reliability</a:t>
            </a:r>
            <a:br>
              <a:rPr lang="en-US" b="0" i="0" dirty="0">
                <a:solidFill>
                  <a:srgbClr val="0D2192"/>
                </a:solidFill>
                <a:effectLst/>
                <a:latin typeface="work sans" pitchFamily="2" charset="0"/>
              </a:rPr>
            </a:br>
            <a:endParaRPr lang="en-US" dirty="0"/>
          </a:p>
        </p:txBody>
      </p:sp>
      <p:sp>
        <p:nvSpPr>
          <p:cNvPr id="3" name="Content Placeholder 2">
            <a:extLst>
              <a:ext uri="{FF2B5EF4-FFF2-40B4-BE49-F238E27FC236}">
                <a16:creationId xmlns:a16="http://schemas.microsoft.com/office/drawing/2014/main" id="{859C7D01-4270-4FF9-A631-9EF5E862CBB2}"/>
              </a:ext>
            </a:extLst>
          </p:cNvPr>
          <p:cNvSpPr>
            <a:spLocks noGrp="1"/>
          </p:cNvSpPr>
          <p:nvPr>
            <p:ph idx="1"/>
          </p:nvPr>
        </p:nvSpPr>
        <p:spPr/>
        <p:txBody>
          <a:bodyPr/>
          <a:lstStyle/>
          <a:p>
            <a:r>
              <a:rPr lang="en-US" dirty="0"/>
              <a:t>Secured connections (</a:t>
            </a:r>
            <a:r>
              <a:rPr lang="en-US" dirty="0" err="1"/>
              <a:t>mTLS</a:t>
            </a:r>
            <a:r>
              <a:rPr lang="en-US" dirty="0"/>
              <a:t>)</a:t>
            </a:r>
          </a:p>
          <a:p>
            <a:r>
              <a:rPr lang="en-US" dirty="0"/>
              <a:t>Resilient state 	</a:t>
            </a:r>
          </a:p>
          <a:p>
            <a:r>
              <a:rPr lang="en-US" dirty="0"/>
              <a:t>Retries, backoffs, circuit breakers</a:t>
            </a:r>
          </a:p>
          <a:p>
            <a:r>
              <a:rPr lang="en-US" dirty="0"/>
              <a:t>Message guarantees</a:t>
            </a:r>
          </a:p>
          <a:p>
            <a:r>
              <a:rPr lang="en-US" dirty="0"/>
              <a:t>Observability</a:t>
            </a:r>
          </a:p>
          <a:p>
            <a:endParaRPr lang="en-US" dirty="0"/>
          </a:p>
        </p:txBody>
      </p:sp>
    </p:spTree>
    <p:extLst>
      <p:ext uri="{BB962C8B-B14F-4D97-AF65-F5344CB8AC3E}">
        <p14:creationId xmlns:p14="http://schemas.microsoft.com/office/powerpoint/2010/main" val="3400523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A182C-3937-4447-B422-0656885731F6}"/>
              </a:ext>
            </a:extLst>
          </p:cNvPr>
          <p:cNvSpPr>
            <a:spLocks noGrp="1"/>
          </p:cNvSpPr>
          <p:nvPr>
            <p:ph type="title"/>
          </p:nvPr>
        </p:nvSpPr>
        <p:spPr/>
        <p:txBody>
          <a:bodyPr/>
          <a:lstStyle/>
          <a:p>
            <a:r>
              <a:rPr lang="en-US" dirty="0"/>
              <a:t>Build portable applications</a:t>
            </a:r>
          </a:p>
        </p:txBody>
      </p:sp>
      <p:sp>
        <p:nvSpPr>
          <p:cNvPr id="4" name="Content Placeholder 3">
            <a:extLst>
              <a:ext uri="{FF2B5EF4-FFF2-40B4-BE49-F238E27FC236}">
                <a16:creationId xmlns:a16="http://schemas.microsoft.com/office/drawing/2014/main" id="{3DB32290-B77E-4F3F-8DBF-29801A61B058}"/>
              </a:ext>
            </a:extLst>
          </p:cNvPr>
          <p:cNvSpPr>
            <a:spLocks noGrp="1"/>
          </p:cNvSpPr>
          <p:nvPr>
            <p:ph sz="half" idx="1"/>
          </p:nvPr>
        </p:nvSpPr>
        <p:spPr/>
        <p:txBody>
          <a:bodyPr/>
          <a:lstStyle/>
          <a:p>
            <a:pPr marL="0" indent="0">
              <a:buNone/>
            </a:pPr>
            <a:r>
              <a:rPr lang="en-US" dirty="0"/>
              <a:t>Write portable code once, and reconfigure for any environment:</a:t>
            </a:r>
          </a:p>
          <a:p>
            <a:r>
              <a:rPr lang="en-US" dirty="0"/>
              <a:t>Local, staging, prod</a:t>
            </a:r>
          </a:p>
          <a:p>
            <a:r>
              <a:rPr lang="en-US" dirty="0"/>
              <a:t>Multi-cloud</a:t>
            </a:r>
          </a:p>
          <a:p>
            <a:r>
              <a:rPr lang="en-US" dirty="0"/>
              <a:t>On-prem and edge</a:t>
            </a:r>
          </a:p>
          <a:p>
            <a:r>
              <a:rPr lang="en-US" dirty="0"/>
              <a:t>Favorite cloud or OSS storage, pub-sub brokers, secrets stores</a:t>
            </a:r>
          </a:p>
          <a:p>
            <a:endParaRPr lang="en-US" dirty="0"/>
          </a:p>
          <a:p>
            <a:endParaRPr lang="en-US" dirty="0"/>
          </a:p>
        </p:txBody>
      </p:sp>
      <p:sp>
        <p:nvSpPr>
          <p:cNvPr id="5" name="Content Placeholder 4">
            <a:extLst>
              <a:ext uri="{FF2B5EF4-FFF2-40B4-BE49-F238E27FC236}">
                <a16:creationId xmlns:a16="http://schemas.microsoft.com/office/drawing/2014/main" id="{49B92325-2FBB-4911-AE97-AA259A1123D4}"/>
              </a:ext>
            </a:extLst>
          </p:cNvPr>
          <p:cNvSpPr>
            <a:spLocks noGrp="1"/>
          </p:cNvSpPr>
          <p:nvPr>
            <p:ph sz="half" idx="2"/>
          </p:nvPr>
        </p:nvSpPr>
        <p:spPr/>
        <p:txBody>
          <a:bodyPr/>
          <a:lstStyle/>
          <a:p>
            <a:endParaRPr lang="en-US"/>
          </a:p>
        </p:txBody>
      </p:sp>
      <p:pic>
        <p:nvPicPr>
          <p:cNvPr id="3074" name="Picture 2">
            <a:extLst>
              <a:ext uri="{FF2B5EF4-FFF2-40B4-BE49-F238E27FC236}">
                <a16:creationId xmlns:a16="http://schemas.microsoft.com/office/drawing/2014/main" id="{05F0EC7B-E1B6-4A6F-BAFE-1B138A8B52C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761328" y="2235201"/>
            <a:ext cx="6003343" cy="337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683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A79313-D575-4F75-B984-36733D176AF9}"/>
              </a:ext>
            </a:extLst>
          </p:cNvPr>
          <p:cNvSpPr/>
          <p:nvPr/>
        </p:nvSpPr>
        <p:spPr bwMode="auto">
          <a:xfrm>
            <a:off x="582168" y="3266117"/>
            <a:ext cx="11024615" cy="210343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Graphic 16">
            <a:extLst>
              <a:ext uri="{FF2B5EF4-FFF2-40B4-BE49-F238E27FC236}">
                <a16:creationId xmlns:a16="http://schemas.microsoft.com/office/drawing/2014/main" id="{3DC59CFF-EA6E-4DD4-8B0B-4FACA3989EB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988303" y="3956341"/>
            <a:ext cx="1065348" cy="829670"/>
          </a:xfrm>
          <a:prstGeom prst="rect">
            <a:avLst/>
          </a:prstGeom>
        </p:spPr>
      </p:pic>
      <p:grpSp>
        <p:nvGrpSpPr>
          <p:cNvPr id="67" name="Group 66">
            <a:extLst>
              <a:ext uri="{FF2B5EF4-FFF2-40B4-BE49-F238E27FC236}">
                <a16:creationId xmlns:a16="http://schemas.microsoft.com/office/drawing/2014/main" id="{2FF7ECAF-FFA0-4B4A-B374-B62044645A9E}"/>
              </a:ext>
            </a:extLst>
          </p:cNvPr>
          <p:cNvGrpSpPr/>
          <p:nvPr/>
        </p:nvGrpSpPr>
        <p:grpSpPr>
          <a:xfrm>
            <a:off x="4302662" y="3069888"/>
            <a:ext cx="3765096" cy="378166"/>
            <a:chOff x="5123845" y="4079063"/>
            <a:chExt cx="3765096" cy="378166"/>
          </a:xfrm>
        </p:grpSpPr>
        <p:sp>
          <p:nvSpPr>
            <p:cNvPr id="71" name="Rounded Rectangle 5">
              <a:extLst>
                <a:ext uri="{FF2B5EF4-FFF2-40B4-BE49-F238E27FC236}">
                  <a16:creationId xmlns:a16="http://schemas.microsoft.com/office/drawing/2014/main" id="{D543A6E1-1AD8-491E-B76A-C9E3A749DF1B}"/>
                </a:ext>
              </a:extLst>
            </p:cNvPr>
            <p:cNvSpPr/>
            <p:nvPr/>
          </p:nvSpPr>
          <p:spPr bwMode="auto">
            <a:xfrm flipH="1">
              <a:off x="5123845" y="4081986"/>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72" name="Rounded Rectangle 5">
              <a:extLst>
                <a:ext uri="{FF2B5EF4-FFF2-40B4-BE49-F238E27FC236}">
                  <a16:creationId xmlns:a16="http://schemas.microsoft.com/office/drawing/2014/main" id="{11F7CD0D-F7F5-4927-BA4A-B5BC6C326CFD}"/>
                </a:ext>
              </a:extLst>
            </p:cNvPr>
            <p:cNvSpPr/>
            <p:nvPr/>
          </p:nvSpPr>
          <p:spPr bwMode="auto">
            <a:xfrm flipH="1">
              <a:off x="7244215" y="4079063"/>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68" name="Group 67">
            <a:extLst>
              <a:ext uri="{FF2B5EF4-FFF2-40B4-BE49-F238E27FC236}">
                <a16:creationId xmlns:a16="http://schemas.microsoft.com/office/drawing/2014/main" id="{7C71B682-EBB3-40BE-A1DB-5A35861E5861}"/>
              </a:ext>
            </a:extLst>
          </p:cNvPr>
          <p:cNvGrpSpPr/>
          <p:nvPr/>
        </p:nvGrpSpPr>
        <p:grpSpPr>
          <a:xfrm>
            <a:off x="5025232" y="2734150"/>
            <a:ext cx="2141537" cy="336549"/>
            <a:chOff x="5008563" y="3743325"/>
            <a:chExt cx="2141537" cy="336549"/>
          </a:xfrm>
        </p:grpSpPr>
        <p:sp>
          <p:nvSpPr>
            <p:cNvPr id="69" name="Rectangle 2">
              <a:extLst>
                <a:ext uri="{FF2B5EF4-FFF2-40B4-BE49-F238E27FC236}">
                  <a16:creationId xmlns:a16="http://schemas.microsoft.com/office/drawing/2014/main" id="{FB3CED93-B24C-4FE8-BA95-D202CF6E9CE1}"/>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C5A14DA3-34BF-4665-8E31-D640BACC86BF}"/>
                </a:ext>
              </a:extLst>
            </p:cNvPr>
            <p:cNvCxnSpPr>
              <a:cxnSpLocks/>
            </p:cNvCxnSpPr>
            <p:nvPr/>
          </p:nvCxnSpPr>
          <p:spPr>
            <a:xfrm flipH="1" flipV="1">
              <a:off x="6089651" y="3743325"/>
              <a:ext cx="1" cy="196851"/>
            </a:xfrm>
            <a:prstGeom prst="line">
              <a:avLst/>
            </a:prstGeom>
            <a:noFill/>
            <a:ln w="19050" cap="flat" cmpd="sng" algn="ctr">
              <a:solidFill>
                <a:srgbClr val="737373"/>
              </a:solidFill>
              <a:prstDash val="solid"/>
              <a:headEnd type="none" w="lg" len="med"/>
              <a:tailEnd type="none" w="lg" len="med"/>
            </a:ln>
            <a:effectLst/>
          </p:spPr>
        </p:cxnSp>
      </p:grpSp>
      <p:sp>
        <p:nvSpPr>
          <p:cNvPr id="66" name="Title 65">
            <a:extLst>
              <a:ext uri="{FF2B5EF4-FFF2-40B4-BE49-F238E27FC236}">
                <a16:creationId xmlns:a16="http://schemas.microsoft.com/office/drawing/2014/main" id="{B30CA314-5897-409F-A261-C65E5646AED2}"/>
              </a:ext>
            </a:extLst>
          </p:cNvPr>
          <p:cNvSpPr>
            <a:spLocks noGrp="1"/>
          </p:cNvSpPr>
          <p:nvPr>
            <p:ph type="title"/>
          </p:nvPr>
        </p:nvSpPr>
        <p:spPr/>
        <p:txBody>
          <a:bodyPr/>
          <a:lstStyle/>
          <a:p>
            <a:pPr algn="ctr"/>
            <a:r>
              <a:rPr lang="en-US"/>
              <a:t>Any cloud or edge infrastructure</a:t>
            </a:r>
          </a:p>
        </p:txBody>
      </p:sp>
      <p:grpSp>
        <p:nvGrpSpPr>
          <p:cNvPr id="108" name="Group 107">
            <a:extLst>
              <a:ext uri="{FF2B5EF4-FFF2-40B4-BE49-F238E27FC236}">
                <a16:creationId xmlns:a16="http://schemas.microsoft.com/office/drawing/2014/main" id="{23E67263-01D2-4D71-93B5-BE6693FDED03}"/>
              </a:ext>
            </a:extLst>
          </p:cNvPr>
          <p:cNvGrpSpPr/>
          <p:nvPr/>
        </p:nvGrpSpPr>
        <p:grpSpPr>
          <a:xfrm>
            <a:off x="582168" y="1104805"/>
            <a:ext cx="11027664" cy="1638207"/>
            <a:chOff x="582168" y="2258372"/>
            <a:chExt cx="11027664" cy="1638207"/>
          </a:xfrm>
        </p:grpSpPr>
        <p:sp>
          <p:nvSpPr>
            <p:cNvPr id="93" name="Rounded Rectangle 5">
              <a:extLst>
                <a:ext uri="{FF2B5EF4-FFF2-40B4-BE49-F238E27FC236}">
                  <a16:creationId xmlns:a16="http://schemas.microsoft.com/office/drawing/2014/main" id="{232B117C-57A8-44FB-8DCB-4F3089BF8662}"/>
                </a:ext>
              </a:extLst>
            </p:cNvPr>
            <p:cNvSpPr/>
            <p:nvPr/>
          </p:nvSpPr>
          <p:spPr bwMode="auto">
            <a:xfrm>
              <a:off x="582168" y="2494211"/>
              <a:ext cx="11027664" cy="140236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Application code</a:t>
              </a:r>
            </a:p>
          </p:txBody>
        </p:sp>
        <p:sp>
          <p:nvSpPr>
            <p:cNvPr id="96" name="TextBox 95">
              <a:extLst>
                <a:ext uri="{FF2B5EF4-FFF2-40B4-BE49-F238E27FC236}">
                  <a16:creationId xmlns:a16="http://schemas.microsoft.com/office/drawing/2014/main" id="{9C414B8C-2015-4375-B3D5-D36832F44BA4}"/>
                </a:ext>
              </a:extLst>
            </p:cNvPr>
            <p:cNvSpPr txBox="1"/>
            <p:nvPr/>
          </p:nvSpPr>
          <p:spPr>
            <a:xfrm>
              <a:off x="1432490" y="3133035"/>
              <a:ext cx="9327020" cy="184666"/>
            </a:xfrm>
            <a:prstGeom prst="rect">
              <a:avLst/>
            </a:prstGeom>
            <a:noFill/>
          </p:spPr>
          <p:txBody>
            <a:bodyPr wrap="square" lIns="0" tIns="0" rIns="0" bIns="0" rtlCol="0">
              <a:spAutoFit/>
            </a:bodyPr>
            <a:lstStyle/>
            <a:p>
              <a:pPr marL="0" marR="0" lvl="0" indent="0" algn="ctr" defTabSz="932472" eaLnBrk="1" fontAlgn="base" latinLnBrk="0" hangingPunct="1">
                <a:lnSpc>
                  <a:spcPct val="100000"/>
                </a:lnSpc>
                <a:spcBef>
                  <a:spcPct val="0"/>
                </a:spcBef>
                <a:spcAft>
                  <a:spcPts val="120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Segoe UI Symbol"/>
                </a:rPr>
                <a:t>Microservices written in</a:t>
              </a:r>
            </a:p>
          </p:txBody>
        </p:sp>
        <p:cxnSp>
          <p:nvCxnSpPr>
            <p:cNvPr id="97" name="Straight Connector 96">
              <a:extLst>
                <a:ext uri="{FF2B5EF4-FFF2-40B4-BE49-F238E27FC236}">
                  <a16:creationId xmlns:a16="http://schemas.microsoft.com/office/drawing/2014/main" id="{2A81A651-961E-47B0-8894-94627DAD56E9}"/>
                </a:ext>
              </a:extLst>
            </p:cNvPr>
            <p:cNvCxnSpPr>
              <a:cxnSpLocks/>
            </p:cNvCxnSpPr>
            <p:nvPr/>
          </p:nvCxnSpPr>
          <p:spPr>
            <a:xfrm>
              <a:off x="1071563" y="3230522"/>
              <a:ext cx="4060484" cy="9553"/>
            </a:xfrm>
            <a:prstGeom prst="line">
              <a:avLst/>
            </a:prstGeom>
            <a:noFill/>
            <a:ln w="19050" cap="flat" cmpd="sng" algn="ctr">
              <a:solidFill>
                <a:srgbClr val="737373"/>
              </a:solidFill>
              <a:prstDash val="solid"/>
              <a:headEnd type="none" w="lg" len="med"/>
              <a:tailEnd type="none" w="lg" len="med"/>
            </a:ln>
            <a:effectLst/>
          </p:spPr>
        </p:cxnSp>
        <p:cxnSp>
          <p:nvCxnSpPr>
            <p:cNvPr id="98" name="Straight Connector 97">
              <a:extLst>
                <a:ext uri="{FF2B5EF4-FFF2-40B4-BE49-F238E27FC236}">
                  <a16:creationId xmlns:a16="http://schemas.microsoft.com/office/drawing/2014/main" id="{0F9E4444-1964-4754-98D1-F63944223F19}"/>
                </a:ext>
              </a:extLst>
            </p:cNvPr>
            <p:cNvCxnSpPr>
              <a:cxnSpLocks/>
            </p:cNvCxnSpPr>
            <p:nvPr/>
          </p:nvCxnSpPr>
          <p:spPr>
            <a:xfrm>
              <a:off x="7013576" y="3230522"/>
              <a:ext cx="4106862" cy="0"/>
            </a:xfrm>
            <a:prstGeom prst="line">
              <a:avLst/>
            </a:prstGeom>
            <a:noFill/>
            <a:ln w="19050" cap="flat" cmpd="sng" algn="ctr">
              <a:solidFill>
                <a:srgbClr val="737373"/>
              </a:solidFill>
              <a:prstDash val="solid"/>
              <a:headEnd type="none" w="lg" len="med"/>
              <a:tailEnd type="none" w="lg" len="med"/>
            </a:ln>
            <a:effectLst/>
          </p:spPr>
        </p:cxnSp>
        <p:grpSp>
          <p:nvGrpSpPr>
            <p:cNvPr id="106" name="Group 105">
              <a:extLst>
                <a:ext uri="{FF2B5EF4-FFF2-40B4-BE49-F238E27FC236}">
                  <a16:creationId xmlns:a16="http://schemas.microsoft.com/office/drawing/2014/main" id="{61DF3A65-F89D-4A66-8540-6D71E65B1756}"/>
                </a:ext>
              </a:extLst>
            </p:cNvPr>
            <p:cNvGrpSpPr/>
            <p:nvPr/>
          </p:nvGrpSpPr>
          <p:grpSpPr>
            <a:xfrm>
              <a:off x="5946720" y="2258372"/>
              <a:ext cx="467451" cy="467451"/>
              <a:chOff x="-580524" y="949870"/>
              <a:chExt cx="467451" cy="467451"/>
            </a:xfrm>
          </p:grpSpPr>
          <p:sp>
            <p:nvSpPr>
              <p:cNvPr id="105" name="Oval 104">
                <a:extLst>
                  <a:ext uri="{FF2B5EF4-FFF2-40B4-BE49-F238E27FC236}">
                    <a16:creationId xmlns:a16="http://schemas.microsoft.com/office/drawing/2014/main" id="{D639D9F0-7D7F-4DE3-A9F1-2B004622BF04}"/>
                  </a:ext>
                </a:extLst>
              </p:cNvPr>
              <p:cNvSpPr/>
              <p:nvPr/>
            </p:nvSpPr>
            <p:spPr bwMode="auto">
              <a:xfrm>
                <a:off x="-580524" y="949870"/>
                <a:ext cx="467451" cy="467451"/>
              </a:xfrm>
              <a:prstGeom prst="ellipse">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600" kern="0" err="1">
                  <a:solidFill>
                    <a:srgbClr val="000000"/>
                  </a:solidFill>
                  <a:latin typeface="Segoe UI Semibold"/>
                  <a:cs typeface="Segoe UI" pitchFamily="34" charset="0"/>
                </a:endParaRPr>
              </a:p>
            </p:txBody>
          </p:sp>
          <p:grpSp>
            <p:nvGrpSpPr>
              <p:cNvPr id="87" name="app development" descr="application development">
                <a:extLst>
                  <a:ext uri="{FF2B5EF4-FFF2-40B4-BE49-F238E27FC236}">
                    <a16:creationId xmlns:a16="http://schemas.microsoft.com/office/drawing/2014/main" id="{0FB8C2E5-1CE3-4990-81B9-C4109EA62B83}"/>
                  </a:ext>
                </a:extLst>
              </p:cNvPr>
              <p:cNvGrpSpPr/>
              <p:nvPr/>
            </p:nvGrpSpPr>
            <p:grpSpPr>
              <a:xfrm>
                <a:off x="-526584" y="1075184"/>
                <a:ext cx="359570" cy="216822"/>
                <a:chOff x="1619314" y="4920550"/>
                <a:chExt cx="500421" cy="301755"/>
              </a:xfrm>
            </p:grpSpPr>
            <p:sp>
              <p:nvSpPr>
                <p:cNvPr id="89" name="Freeform: Shape 88">
                  <a:extLst>
                    <a:ext uri="{FF2B5EF4-FFF2-40B4-BE49-F238E27FC236}">
                      <a16:creationId xmlns:a16="http://schemas.microsoft.com/office/drawing/2014/main" id="{843DA0C9-0A72-442F-8FAE-EA2000ED706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0" name="Freeform: Shape 89">
                  <a:extLst>
                    <a:ext uri="{FF2B5EF4-FFF2-40B4-BE49-F238E27FC236}">
                      <a16:creationId xmlns:a16="http://schemas.microsoft.com/office/drawing/2014/main" id="{809DEB31-4DA0-4361-B1C5-6F4594ABA993}"/>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1" name="Freeform: Shape 90">
                  <a:extLst>
                    <a:ext uri="{FF2B5EF4-FFF2-40B4-BE49-F238E27FC236}">
                      <a16:creationId xmlns:a16="http://schemas.microsoft.com/office/drawing/2014/main" id="{E7E42B21-E96E-44DF-8E78-383FEB67B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2" name="Freeform: Shape 91">
                  <a:extLst>
                    <a:ext uri="{FF2B5EF4-FFF2-40B4-BE49-F238E27FC236}">
                      <a16:creationId xmlns:a16="http://schemas.microsoft.com/office/drawing/2014/main" id="{97A1B0F6-059A-483D-91B5-FC135F4ADDB3}"/>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107" name="Group 106">
              <a:extLst>
                <a:ext uri="{FF2B5EF4-FFF2-40B4-BE49-F238E27FC236}">
                  <a16:creationId xmlns:a16="http://schemas.microsoft.com/office/drawing/2014/main" id="{9B6CDD57-0B2E-4797-9D21-88F5E67C5D0B}"/>
                </a:ext>
              </a:extLst>
            </p:cNvPr>
            <p:cNvGrpSpPr/>
            <p:nvPr/>
          </p:nvGrpSpPr>
          <p:grpSpPr>
            <a:xfrm>
              <a:off x="1914062" y="3366226"/>
              <a:ext cx="8102509" cy="381207"/>
              <a:chOff x="1914062" y="3488146"/>
              <a:chExt cx="8102509" cy="381207"/>
            </a:xfrm>
          </p:grpSpPr>
          <p:pic>
            <p:nvPicPr>
              <p:cNvPr id="99" name="Picture 4">
                <a:extLst>
                  <a:ext uri="{FF2B5EF4-FFF2-40B4-BE49-F238E27FC236}">
                    <a16:creationId xmlns:a16="http://schemas.microsoft.com/office/drawing/2014/main" id="{05BDBD04-0893-427E-82AF-760E2B9A98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1732" y="3509016"/>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c 99">
                <a:extLst>
                  <a:ext uri="{FF2B5EF4-FFF2-40B4-BE49-F238E27FC236}">
                    <a16:creationId xmlns:a16="http://schemas.microsoft.com/office/drawing/2014/main" id="{9C62E224-CFA0-4A04-A913-91C9E11ADF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57262" y="3592606"/>
                <a:ext cx="513316" cy="221555"/>
              </a:xfrm>
              <a:prstGeom prst="rect">
                <a:avLst/>
              </a:prstGeom>
            </p:spPr>
          </p:pic>
          <p:pic>
            <p:nvPicPr>
              <p:cNvPr id="101" name="Picture 2">
                <a:extLst>
                  <a:ext uri="{FF2B5EF4-FFF2-40B4-BE49-F238E27FC236}">
                    <a16:creationId xmlns:a16="http://schemas.microsoft.com/office/drawing/2014/main" id="{D469443A-1AF3-4B0E-B718-2B57DDE6C6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2364" y="3605733"/>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descr="A picture containing clipart&#10;&#10;Description automatically generated">
                <a:extLst>
                  <a:ext uri="{FF2B5EF4-FFF2-40B4-BE49-F238E27FC236}">
                    <a16:creationId xmlns:a16="http://schemas.microsoft.com/office/drawing/2014/main" id="{0FD6847E-FD9F-4F49-86B4-8197513516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05984" y="3488146"/>
                <a:ext cx="790789" cy="369515"/>
              </a:xfrm>
              <a:prstGeom prst="rect">
                <a:avLst/>
              </a:prstGeom>
              <a:ln>
                <a:noFill/>
              </a:ln>
            </p:spPr>
          </p:pic>
          <p:sp>
            <p:nvSpPr>
              <p:cNvPr id="104" name="Rectangle 103">
                <a:extLst>
                  <a:ext uri="{FF2B5EF4-FFF2-40B4-BE49-F238E27FC236}">
                    <a16:creationId xmlns:a16="http://schemas.microsoft.com/office/drawing/2014/main" id="{0D013D9B-0CEC-45E8-8F9B-4FAAB5EB3841}"/>
                  </a:ext>
                </a:extLst>
              </p:cNvPr>
              <p:cNvSpPr/>
              <p:nvPr/>
            </p:nvSpPr>
            <p:spPr>
              <a:xfrm>
                <a:off x="1914062" y="3580273"/>
                <a:ext cx="1728574" cy="246221"/>
              </a:xfrm>
              <a:prstGeom prst="rect">
                <a:avLst/>
              </a:prstGeom>
              <a:ln>
                <a:noFill/>
              </a:ln>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Any code or framework…</a:t>
                </a:r>
              </a:p>
            </p:txBody>
          </p:sp>
          <p:pic>
            <p:nvPicPr>
              <p:cNvPr id="88" name="Picture 2" descr="Image result for c++ logo">
                <a:extLst>
                  <a:ext uri="{FF2B5EF4-FFF2-40B4-BE49-F238E27FC236}">
                    <a16:creationId xmlns:a16="http://schemas.microsoft.com/office/drawing/2014/main" id="{A71C5193-3434-4F5D-90DF-0C400B0844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86729" y="3506934"/>
                <a:ext cx="329842" cy="3624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F8718D6-45E0-4F70-8649-D4025CE000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15400" y="3531067"/>
                <a:ext cx="314152" cy="31415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 name="Picture 2">
            <a:extLst>
              <a:ext uri="{FF2B5EF4-FFF2-40B4-BE49-F238E27FC236}">
                <a16:creationId xmlns:a16="http://schemas.microsoft.com/office/drawing/2014/main" id="{69E658BE-E203-4CB5-83D3-5271BC70114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15913" y="2208528"/>
            <a:ext cx="632028" cy="433528"/>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a16="http://schemas.microsoft.com/office/drawing/2014/main" id="{08CEB02F-92E9-472C-BD5E-1674BF87BEF3}"/>
              </a:ext>
            </a:extLst>
          </p:cNvPr>
          <p:cNvGrpSpPr/>
          <p:nvPr/>
        </p:nvGrpSpPr>
        <p:grpSpPr>
          <a:xfrm>
            <a:off x="2400811" y="3619176"/>
            <a:ext cx="8879248" cy="1499446"/>
            <a:chOff x="1653163" y="3821452"/>
            <a:chExt cx="8879248" cy="1499446"/>
          </a:xfrm>
        </p:grpSpPr>
        <p:grpSp>
          <p:nvGrpSpPr>
            <p:cNvPr id="151" name="Group 150">
              <a:extLst>
                <a:ext uri="{FF2B5EF4-FFF2-40B4-BE49-F238E27FC236}">
                  <a16:creationId xmlns:a16="http://schemas.microsoft.com/office/drawing/2014/main" id="{70DAB552-30E9-49F0-8D18-2C199125F0AB}"/>
                </a:ext>
              </a:extLst>
            </p:cNvPr>
            <p:cNvGrpSpPr/>
            <p:nvPr/>
          </p:nvGrpSpPr>
          <p:grpSpPr>
            <a:xfrm>
              <a:off x="1653163" y="3821452"/>
              <a:ext cx="8879248" cy="1499446"/>
              <a:chOff x="1653163" y="3821452"/>
              <a:chExt cx="8879248" cy="1499446"/>
            </a:xfrm>
          </p:grpSpPr>
          <p:sp>
            <p:nvSpPr>
              <p:cNvPr id="191" name="Rectangle 190">
                <a:extLst>
                  <a:ext uri="{FF2B5EF4-FFF2-40B4-BE49-F238E27FC236}">
                    <a16:creationId xmlns:a16="http://schemas.microsoft.com/office/drawing/2014/main" id="{10478393-E80F-47B5-BB2D-B2502DB0DB00}"/>
                  </a:ext>
                </a:extLst>
              </p:cNvPr>
              <p:cNvSpPr/>
              <p:nvPr/>
            </p:nvSpPr>
            <p:spPr bwMode="auto">
              <a:xfrm>
                <a:off x="1653163" y="3821452"/>
                <a:ext cx="1115445" cy="1499446"/>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822960" rIns="18288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Service-to-service invocation</a:t>
                </a:r>
              </a:p>
            </p:txBody>
          </p:sp>
          <p:sp>
            <p:nvSpPr>
              <p:cNvPr id="192" name="Rectangle 191">
                <a:extLst>
                  <a:ext uri="{FF2B5EF4-FFF2-40B4-BE49-F238E27FC236}">
                    <a16:creationId xmlns:a16="http://schemas.microsoft.com/office/drawing/2014/main" id="{DA66C553-DBE3-4CAD-A342-E468864D2B92}"/>
                  </a:ext>
                </a:extLst>
              </p:cNvPr>
              <p:cNvSpPr/>
              <p:nvPr/>
            </p:nvSpPr>
            <p:spPr bwMode="auto">
              <a:xfrm>
                <a:off x="2763389" y="3821452"/>
                <a:ext cx="1115445" cy="1499446"/>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193" name="Rectangle 192">
                <a:extLst>
                  <a:ext uri="{FF2B5EF4-FFF2-40B4-BE49-F238E27FC236}">
                    <a16:creationId xmlns:a16="http://schemas.microsoft.com/office/drawing/2014/main" id="{0C58FCB8-D8CD-46B4-9E7E-C3765905E519}"/>
                  </a:ext>
                </a:extLst>
              </p:cNvPr>
              <p:cNvSpPr/>
              <p:nvPr/>
            </p:nvSpPr>
            <p:spPr bwMode="auto">
              <a:xfrm>
                <a:off x="3873615" y="3821452"/>
                <a:ext cx="1115445" cy="1499446"/>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194" name="Rectangle 193">
                <a:extLst>
                  <a:ext uri="{FF2B5EF4-FFF2-40B4-BE49-F238E27FC236}">
                    <a16:creationId xmlns:a16="http://schemas.microsoft.com/office/drawing/2014/main" id="{B9B3991F-7D70-4BA2-A6F2-13FD4BD950A9}"/>
                  </a:ext>
                </a:extLst>
              </p:cNvPr>
              <p:cNvSpPr/>
              <p:nvPr/>
            </p:nvSpPr>
            <p:spPr bwMode="auto">
              <a:xfrm>
                <a:off x="4984077" y="3821452"/>
                <a:ext cx="1115445" cy="1499446"/>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195" name="Rectangle 194">
                <a:extLst>
                  <a:ext uri="{FF2B5EF4-FFF2-40B4-BE49-F238E27FC236}">
                    <a16:creationId xmlns:a16="http://schemas.microsoft.com/office/drawing/2014/main" id="{C252A18E-2117-4E88-A02E-BBFF22F9F99C}"/>
                  </a:ext>
                </a:extLst>
              </p:cNvPr>
              <p:cNvSpPr/>
              <p:nvPr/>
            </p:nvSpPr>
            <p:spPr bwMode="auto">
              <a:xfrm>
                <a:off x="6095579" y="3821452"/>
                <a:ext cx="1115445" cy="1499446"/>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196" name="Rectangle 195">
                <a:extLst>
                  <a:ext uri="{FF2B5EF4-FFF2-40B4-BE49-F238E27FC236}">
                    <a16:creationId xmlns:a16="http://schemas.microsoft.com/office/drawing/2014/main" id="{CFDBBBEA-3408-4C3D-B769-E3EE7B124B69}"/>
                  </a:ext>
                </a:extLst>
              </p:cNvPr>
              <p:cNvSpPr/>
              <p:nvPr/>
            </p:nvSpPr>
            <p:spPr bwMode="auto">
              <a:xfrm>
                <a:off x="7206041" y="3821452"/>
                <a:ext cx="1115445" cy="1499446"/>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Observability</a:t>
                </a:r>
              </a:p>
            </p:txBody>
          </p:sp>
          <p:sp>
            <p:nvSpPr>
              <p:cNvPr id="197" name="Rectangle 196">
                <a:extLst>
                  <a:ext uri="{FF2B5EF4-FFF2-40B4-BE49-F238E27FC236}">
                    <a16:creationId xmlns:a16="http://schemas.microsoft.com/office/drawing/2014/main" id="{18B1D771-8236-40CC-9BF5-46D3C93312DE}"/>
                  </a:ext>
                </a:extLst>
              </p:cNvPr>
              <p:cNvSpPr/>
              <p:nvPr/>
            </p:nvSpPr>
            <p:spPr bwMode="auto">
              <a:xfrm>
                <a:off x="8306504" y="3821452"/>
                <a:ext cx="1115445" cy="1499446"/>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grpSp>
            <p:nvGrpSpPr>
              <p:cNvPr id="198" name="Group 197">
                <a:extLst>
                  <a:ext uri="{FF2B5EF4-FFF2-40B4-BE49-F238E27FC236}">
                    <a16:creationId xmlns:a16="http://schemas.microsoft.com/office/drawing/2014/main" id="{FDA83799-6534-4038-BDB3-022215EF5411}"/>
                  </a:ext>
                </a:extLst>
              </p:cNvPr>
              <p:cNvGrpSpPr/>
              <p:nvPr/>
            </p:nvGrpSpPr>
            <p:grpSpPr>
              <a:xfrm>
                <a:off x="2004737" y="4101434"/>
                <a:ext cx="418791" cy="314215"/>
                <a:chOff x="3018614" y="4968330"/>
                <a:chExt cx="418791" cy="314215"/>
              </a:xfrm>
            </p:grpSpPr>
            <p:sp>
              <p:nvSpPr>
                <p:cNvPr id="238" name="Rectangle 932">
                  <a:extLst>
                    <a:ext uri="{FF2B5EF4-FFF2-40B4-BE49-F238E27FC236}">
                      <a16:creationId xmlns:a16="http://schemas.microsoft.com/office/drawing/2014/main" id="{66A91130-354C-4876-98D8-30F8B218D826}"/>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39" name="Freeform 933">
                  <a:extLst>
                    <a:ext uri="{FF2B5EF4-FFF2-40B4-BE49-F238E27FC236}">
                      <a16:creationId xmlns:a16="http://schemas.microsoft.com/office/drawing/2014/main" id="{119CB378-44D2-444E-B9A3-45325874E6B2}"/>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0" name="Freeform 934">
                  <a:extLst>
                    <a:ext uri="{FF2B5EF4-FFF2-40B4-BE49-F238E27FC236}">
                      <a16:creationId xmlns:a16="http://schemas.microsoft.com/office/drawing/2014/main" id="{3121964F-24AC-464A-99BA-F066F6A3EE7D}"/>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1" name="Rectangle 936">
                  <a:extLst>
                    <a:ext uri="{FF2B5EF4-FFF2-40B4-BE49-F238E27FC236}">
                      <a16:creationId xmlns:a16="http://schemas.microsoft.com/office/drawing/2014/main" id="{185291BE-1464-4D35-9B9B-B69C95E346B8}"/>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2" name="Rectangle 937">
                  <a:extLst>
                    <a:ext uri="{FF2B5EF4-FFF2-40B4-BE49-F238E27FC236}">
                      <a16:creationId xmlns:a16="http://schemas.microsoft.com/office/drawing/2014/main" id="{80F1A083-FB23-4EBC-93FF-A454E2006815}"/>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3" name="Oval 938">
                  <a:extLst>
                    <a:ext uri="{FF2B5EF4-FFF2-40B4-BE49-F238E27FC236}">
                      <a16:creationId xmlns:a16="http://schemas.microsoft.com/office/drawing/2014/main" id="{939B227F-8BBF-4F74-8DF2-A94C2FF0C454}"/>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4" name="Rectangle 939">
                  <a:extLst>
                    <a:ext uri="{FF2B5EF4-FFF2-40B4-BE49-F238E27FC236}">
                      <a16:creationId xmlns:a16="http://schemas.microsoft.com/office/drawing/2014/main" id="{4BB205F2-8967-45D3-84AE-CD2B43514F1D}"/>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5" name="Oval 940">
                  <a:extLst>
                    <a:ext uri="{FF2B5EF4-FFF2-40B4-BE49-F238E27FC236}">
                      <a16:creationId xmlns:a16="http://schemas.microsoft.com/office/drawing/2014/main" id="{E15F3685-A9B4-435F-B0D8-B23A99CAEA8D}"/>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6" name="Oval 941">
                  <a:extLst>
                    <a:ext uri="{FF2B5EF4-FFF2-40B4-BE49-F238E27FC236}">
                      <a16:creationId xmlns:a16="http://schemas.microsoft.com/office/drawing/2014/main" id="{F5B81D51-CB4A-425E-89D9-6767E85E9F8D}"/>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7" name="Oval 942">
                  <a:extLst>
                    <a:ext uri="{FF2B5EF4-FFF2-40B4-BE49-F238E27FC236}">
                      <a16:creationId xmlns:a16="http://schemas.microsoft.com/office/drawing/2014/main" id="{CD234901-B0B1-4BBA-BA9C-F47BB30729BF}"/>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8" name="Rectangle 943">
                  <a:extLst>
                    <a:ext uri="{FF2B5EF4-FFF2-40B4-BE49-F238E27FC236}">
                      <a16:creationId xmlns:a16="http://schemas.microsoft.com/office/drawing/2014/main" id="{0B584C3A-EF8C-4ABA-897B-E48EBEB182B1}"/>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9" name="Rectangle 944" descr="component solutions">
                  <a:extLst>
                    <a:ext uri="{FF2B5EF4-FFF2-40B4-BE49-F238E27FC236}">
                      <a16:creationId xmlns:a16="http://schemas.microsoft.com/office/drawing/2014/main" id="{E94AD80B-2037-460B-B594-43226EBBD259}"/>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0" name="Freeform 945">
                  <a:extLst>
                    <a:ext uri="{FF2B5EF4-FFF2-40B4-BE49-F238E27FC236}">
                      <a16:creationId xmlns:a16="http://schemas.microsoft.com/office/drawing/2014/main" id="{EBF1426B-83B6-43CE-8878-551A760E31DF}"/>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1" name="Freeform 946">
                  <a:extLst>
                    <a:ext uri="{FF2B5EF4-FFF2-40B4-BE49-F238E27FC236}">
                      <a16:creationId xmlns:a16="http://schemas.microsoft.com/office/drawing/2014/main" id="{45B6A27A-9846-492A-AE04-A8DCD914F29E}"/>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2" name="Freeform 947">
                  <a:extLst>
                    <a:ext uri="{FF2B5EF4-FFF2-40B4-BE49-F238E27FC236}">
                      <a16:creationId xmlns:a16="http://schemas.microsoft.com/office/drawing/2014/main" id="{AAA9F0AA-45B1-48AF-96F0-AC7F0B9FDB74}"/>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199" name="Group 198">
                <a:extLst>
                  <a:ext uri="{FF2B5EF4-FFF2-40B4-BE49-F238E27FC236}">
                    <a16:creationId xmlns:a16="http://schemas.microsoft.com/office/drawing/2014/main" id="{AEFC361E-C5D0-4A13-92BE-D2BE6F58EF98}"/>
                  </a:ext>
                </a:extLst>
              </p:cNvPr>
              <p:cNvGrpSpPr/>
              <p:nvPr/>
            </p:nvGrpSpPr>
            <p:grpSpPr>
              <a:xfrm>
                <a:off x="3236655" y="4103697"/>
                <a:ext cx="233132" cy="309689"/>
                <a:chOff x="4385537" y="4970593"/>
                <a:chExt cx="233132" cy="309689"/>
              </a:xfrm>
            </p:grpSpPr>
            <p:sp>
              <p:nvSpPr>
                <p:cNvPr id="235" name="Freeform: Shape 234">
                  <a:extLst>
                    <a:ext uri="{FF2B5EF4-FFF2-40B4-BE49-F238E27FC236}">
                      <a16:creationId xmlns:a16="http://schemas.microsoft.com/office/drawing/2014/main" id="{A86900E9-6489-41BF-B575-097B77CF4D65}"/>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6" name="Freeform: Shape 235">
                  <a:extLst>
                    <a:ext uri="{FF2B5EF4-FFF2-40B4-BE49-F238E27FC236}">
                      <a16:creationId xmlns:a16="http://schemas.microsoft.com/office/drawing/2014/main" id="{13D08809-6DFD-40E7-83A3-4A8C1279CD1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7" name="Freeform: Shape 236">
                  <a:extLst>
                    <a:ext uri="{FF2B5EF4-FFF2-40B4-BE49-F238E27FC236}">
                      <a16:creationId xmlns:a16="http://schemas.microsoft.com/office/drawing/2014/main" id="{207A6361-FB3A-45BF-8BAC-04CE642C6C41}"/>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0" name="Group 199">
                <a:extLst>
                  <a:ext uri="{FF2B5EF4-FFF2-40B4-BE49-F238E27FC236}">
                    <a16:creationId xmlns:a16="http://schemas.microsoft.com/office/drawing/2014/main" id="{FEDCF6D7-4D44-4386-8F18-1625FAFB2F5B}"/>
                  </a:ext>
                </a:extLst>
              </p:cNvPr>
              <p:cNvGrpSpPr/>
              <p:nvPr/>
            </p:nvGrpSpPr>
            <p:grpSpPr>
              <a:xfrm>
                <a:off x="4235979" y="4148718"/>
                <a:ext cx="494558" cy="219646"/>
                <a:chOff x="5522126" y="5015614"/>
                <a:chExt cx="494558" cy="219646"/>
              </a:xfrm>
            </p:grpSpPr>
            <p:sp>
              <p:nvSpPr>
                <p:cNvPr id="228" name="AutoShape 131">
                  <a:extLst>
                    <a:ext uri="{FF2B5EF4-FFF2-40B4-BE49-F238E27FC236}">
                      <a16:creationId xmlns:a16="http://schemas.microsoft.com/office/drawing/2014/main" id="{0EB13AAD-169F-4E60-AAF4-1EFF0A15FA62}"/>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9" name="Rectangle 133">
                  <a:extLst>
                    <a:ext uri="{FF2B5EF4-FFF2-40B4-BE49-F238E27FC236}">
                      <a16:creationId xmlns:a16="http://schemas.microsoft.com/office/drawing/2014/main" id="{D1774325-7043-4E03-AF96-81A532BAC376}"/>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0" name="Rectangle 134">
                  <a:extLst>
                    <a:ext uri="{FF2B5EF4-FFF2-40B4-BE49-F238E27FC236}">
                      <a16:creationId xmlns:a16="http://schemas.microsoft.com/office/drawing/2014/main" id="{1F8BCCB5-0927-4B35-BE26-5EB47483F6E3}"/>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1" name="Rectangle 135">
                  <a:extLst>
                    <a:ext uri="{FF2B5EF4-FFF2-40B4-BE49-F238E27FC236}">
                      <a16:creationId xmlns:a16="http://schemas.microsoft.com/office/drawing/2014/main" id="{0DAF985F-6909-4402-8B31-F9A082CA7212}"/>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2" name="Rectangle 136">
                  <a:extLst>
                    <a:ext uri="{FF2B5EF4-FFF2-40B4-BE49-F238E27FC236}">
                      <a16:creationId xmlns:a16="http://schemas.microsoft.com/office/drawing/2014/main" id="{401F9A03-30A5-4FD4-A134-FB934156EAC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3" name="Rectangle 137">
                  <a:extLst>
                    <a:ext uri="{FF2B5EF4-FFF2-40B4-BE49-F238E27FC236}">
                      <a16:creationId xmlns:a16="http://schemas.microsoft.com/office/drawing/2014/main" id="{077A0C00-2ADD-41A9-87FB-0F5322590EDB}"/>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4" name="Freeform 138">
                  <a:extLst>
                    <a:ext uri="{FF2B5EF4-FFF2-40B4-BE49-F238E27FC236}">
                      <a16:creationId xmlns:a16="http://schemas.microsoft.com/office/drawing/2014/main" id="{95A08834-FC0E-45DF-9F46-DC5E28DCCBE1}"/>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1" name="Group 200">
                <a:extLst>
                  <a:ext uri="{FF2B5EF4-FFF2-40B4-BE49-F238E27FC236}">
                    <a16:creationId xmlns:a16="http://schemas.microsoft.com/office/drawing/2014/main" id="{3868D42F-1D1E-43BB-BA2E-2C45696DA3CD}"/>
                  </a:ext>
                </a:extLst>
              </p:cNvPr>
              <p:cNvGrpSpPr/>
              <p:nvPr/>
            </p:nvGrpSpPr>
            <p:grpSpPr>
              <a:xfrm>
                <a:off x="6455586" y="4077229"/>
                <a:ext cx="395430" cy="362625"/>
                <a:chOff x="8058210" y="4944318"/>
                <a:chExt cx="395430" cy="362625"/>
              </a:xfrm>
            </p:grpSpPr>
            <p:sp>
              <p:nvSpPr>
                <p:cNvPr id="220" name="Freeform: Shape 219">
                  <a:extLst>
                    <a:ext uri="{FF2B5EF4-FFF2-40B4-BE49-F238E27FC236}">
                      <a16:creationId xmlns:a16="http://schemas.microsoft.com/office/drawing/2014/main" id="{9C570E6B-9D9D-47C2-8F18-9F7042C7EF17}"/>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1" name="Freeform: Shape 220">
                  <a:extLst>
                    <a:ext uri="{FF2B5EF4-FFF2-40B4-BE49-F238E27FC236}">
                      <a16:creationId xmlns:a16="http://schemas.microsoft.com/office/drawing/2014/main" id="{BFE7011C-71C1-4468-9F19-CCFBF8329A9D}"/>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2" name="Freeform: Shape 221">
                  <a:extLst>
                    <a:ext uri="{FF2B5EF4-FFF2-40B4-BE49-F238E27FC236}">
                      <a16:creationId xmlns:a16="http://schemas.microsoft.com/office/drawing/2014/main" id="{43FFCB90-BDB1-4367-84B9-2E55C455C06A}"/>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3" name="Freeform: Shape 222">
                  <a:extLst>
                    <a:ext uri="{FF2B5EF4-FFF2-40B4-BE49-F238E27FC236}">
                      <a16:creationId xmlns:a16="http://schemas.microsoft.com/office/drawing/2014/main" id="{CA4C7BE7-FB8A-4B04-A07C-F15672758FB4}"/>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4" name="Freeform: Shape 223">
                  <a:extLst>
                    <a:ext uri="{FF2B5EF4-FFF2-40B4-BE49-F238E27FC236}">
                      <a16:creationId xmlns:a16="http://schemas.microsoft.com/office/drawing/2014/main" id="{1FBF9A9C-BB80-43AB-AD98-D3307965AE84}"/>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5" name="Freeform: Shape 224">
                  <a:extLst>
                    <a:ext uri="{FF2B5EF4-FFF2-40B4-BE49-F238E27FC236}">
                      <a16:creationId xmlns:a16="http://schemas.microsoft.com/office/drawing/2014/main" id="{8F4AFA91-048D-44D6-9B55-33DC0CA5F8B9}"/>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6" name="Freeform: Shape 225">
                  <a:extLst>
                    <a:ext uri="{FF2B5EF4-FFF2-40B4-BE49-F238E27FC236}">
                      <a16:creationId xmlns:a16="http://schemas.microsoft.com/office/drawing/2014/main" id="{E17F2A1D-F6F5-493F-BC81-BA362837E65C}"/>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7" name="Freeform: Shape 226">
                  <a:extLst>
                    <a:ext uri="{FF2B5EF4-FFF2-40B4-BE49-F238E27FC236}">
                      <a16:creationId xmlns:a16="http://schemas.microsoft.com/office/drawing/2014/main" id="{833B83F4-CA00-441D-9EE7-D79A3D2E5D3E}"/>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2" name="Group 201">
                <a:extLst>
                  <a:ext uri="{FF2B5EF4-FFF2-40B4-BE49-F238E27FC236}">
                    <a16:creationId xmlns:a16="http://schemas.microsoft.com/office/drawing/2014/main" id="{8948BDC5-CEEA-4237-8EAD-68921222F48E}"/>
                  </a:ext>
                </a:extLst>
              </p:cNvPr>
              <p:cNvGrpSpPr/>
              <p:nvPr/>
            </p:nvGrpSpPr>
            <p:grpSpPr>
              <a:xfrm>
                <a:off x="7575169" y="4105166"/>
                <a:ext cx="363103" cy="306751"/>
                <a:chOff x="9332611" y="4972062"/>
                <a:chExt cx="363103" cy="306751"/>
              </a:xfrm>
            </p:grpSpPr>
            <p:sp>
              <p:nvSpPr>
                <p:cNvPr id="213" name="Freeform 855">
                  <a:extLst>
                    <a:ext uri="{FF2B5EF4-FFF2-40B4-BE49-F238E27FC236}">
                      <a16:creationId xmlns:a16="http://schemas.microsoft.com/office/drawing/2014/main" id="{A6AD505A-D8BE-4CCE-8DDF-30EE83673DE7}"/>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4" name="Oval 757">
                  <a:extLst>
                    <a:ext uri="{FF2B5EF4-FFF2-40B4-BE49-F238E27FC236}">
                      <a16:creationId xmlns:a16="http://schemas.microsoft.com/office/drawing/2014/main" id="{05BE08E2-8928-4756-8C80-081886547B94}"/>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5" name="Freeform 855">
                  <a:extLst>
                    <a:ext uri="{FF2B5EF4-FFF2-40B4-BE49-F238E27FC236}">
                      <a16:creationId xmlns:a16="http://schemas.microsoft.com/office/drawing/2014/main" id="{6E60E208-9B24-4A7F-AEE4-6D12A28B5221}"/>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6" name="Oval 757">
                  <a:extLst>
                    <a:ext uri="{FF2B5EF4-FFF2-40B4-BE49-F238E27FC236}">
                      <a16:creationId xmlns:a16="http://schemas.microsoft.com/office/drawing/2014/main" id="{4F1248E9-626F-433B-839F-61A1CC62EE40}"/>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7" name="Freeform 855">
                  <a:extLst>
                    <a:ext uri="{FF2B5EF4-FFF2-40B4-BE49-F238E27FC236}">
                      <a16:creationId xmlns:a16="http://schemas.microsoft.com/office/drawing/2014/main" id="{3958F7F9-799F-4B48-97ED-9D63990A47A0}"/>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8" name="Oval 757">
                  <a:extLst>
                    <a:ext uri="{FF2B5EF4-FFF2-40B4-BE49-F238E27FC236}">
                      <a16:creationId xmlns:a16="http://schemas.microsoft.com/office/drawing/2014/main" id="{59251EA8-9D76-4899-8211-FDCE664157EB}"/>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9" name="Oval 757">
                  <a:extLst>
                    <a:ext uri="{FF2B5EF4-FFF2-40B4-BE49-F238E27FC236}">
                      <a16:creationId xmlns:a16="http://schemas.microsoft.com/office/drawing/2014/main" id="{CBBF4EF3-A22B-416C-8E9D-526468E8175D}"/>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sp>
            <p:nvSpPr>
              <p:cNvPr id="203" name="Rectangle 202">
                <a:extLst>
                  <a:ext uri="{FF2B5EF4-FFF2-40B4-BE49-F238E27FC236}">
                    <a16:creationId xmlns:a16="http://schemas.microsoft.com/office/drawing/2014/main" id="{BFC877F8-DE8C-498C-84D0-A19CC1E95C2F}"/>
                  </a:ext>
                </a:extLst>
              </p:cNvPr>
              <p:cNvSpPr/>
              <p:nvPr/>
            </p:nvSpPr>
            <p:spPr bwMode="auto">
              <a:xfrm>
                <a:off x="9416966" y="3821452"/>
                <a:ext cx="1115445" cy="1499446"/>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04" name="Group 203">
                <a:extLst>
                  <a:ext uri="{FF2B5EF4-FFF2-40B4-BE49-F238E27FC236}">
                    <a16:creationId xmlns:a16="http://schemas.microsoft.com/office/drawing/2014/main" id="{C6515D1A-9E63-4D2A-9AB1-17EC91601CBE}"/>
                  </a:ext>
                </a:extLst>
              </p:cNvPr>
              <p:cNvGrpSpPr/>
              <p:nvPr/>
            </p:nvGrpSpPr>
            <p:grpSpPr>
              <a:xfrm>
                <a:off x="9839945" y="4125341"/>
                <a:ext cx="269485" cy="266401"/>
                <a:chOff x="10615894" y="4992237"/>
                <a:chExt cx="269485" cy="266401"/>
              </a:xfrm>
            </p:grpSpPr>
            <p:sp>
              <p:nvSpPr>
                <p:cNvPr id="209" name="Freeform: Shape 208">
                  <a:extLst>
                    <a:ext uri="{FF2B5EF4-FFF2-40B4-BE49-F238E27FC236}">
                      <a16:creationId xmlns:a16="http://schemas.microsoft.com/office/drawing/2014/main" id="{2ADE1D1F-51E3-4D3C-A5AB-DA4031F8F91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0" name="Freeform: Shape 209">
                  <a:extLst>
                    <a:ext uri="{FF2B5EF4-FFF2-40B4-BE49-F238E27FC236}">
                      <a16:creationId xmlns:a16="http://schemas.microsoft.com/office/drawing/2014/main" id="{9CE5A1A4-3F18-41F1-B782-418B8B10FA09}"/>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1" name="Freeform: Shape 210">
                  <a:extLst>
                    <a:ext uri="{FF2B5EF4-FFF2-40B4-BE49-F238E27FC236}">
                      <a16:creationId xmlns:a16="http://schemas.microsoft.com/office/drawing/2014/main" id="{97FAA374-274A-4E3F-A3A9-EE1F78CA4D25}"/>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2" name="Freeform: Shape 211">
                  <a:extLst>
                    <a:ext uri="{FF2B5EF4-FFF2-40B4-BE49-F238E27FC236}">
                      <a16:creationId xmlns:a16="http://schemas.microsoft.com/office/drawing/2014/main" id="{CE895069-8087-472D-AE5B-062BF5983553}"/>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5" name="signup issues" descr="signup issues, key">
                <a:extLst>
                  <a:ext uri="{FF2B5EF4-FFF2-40B4-BE49-F238E27FC236}">
                    <a16:creationId xmlns:a16="http://schemas.microsoft.com/office/drawing/2014/main" id="{0A3DF2B2-EEEB-4F76-ACC6-616C042AAC87}"/>
                  </a:ext>
                </a:extLst>
              </p:cNvPr>
              <p:cNvGrpSpPr/>
              <p:nvPr/>
            </p:nvGrpSpPr>
            <p:grpSpPr>
              <a:xfrm rot="18878040">
                <a:off x="8758691" y="4160504"/>
                <a:ext cx="227020" cy="226978"/>
                <a:chOff x="5411441" y="4807980"/>
                <a:chExt cx="440767" cy="440681"/>
              </a:xfrm>
              <a:solidFill>
                <a:srgbClr val="121D2F"/>
              </a:solidFill>
            </p:grpSpPr>
            <p:sp>
              <p:nvSpPr>
                <p:cNvPr id="206" name="Freeform: Shape 205">
                  <a:extLst>
                    <a:ext uri="{FF2B5EF4-FFF2-40B4-BE49-F238E27FC236}">
                      <a16:creationId xmlns:a16="http://schemas.microsoft.com/office/drawing/2014/main" id="{D8F0DB26-F822-46BB-B508-9CE63D991AF8}"/>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07" name="Freeform: Shape 206">
                  <a:extLst>
                    <a:ext uri="{FF2B5EF4-FFF2-40B4-BE49-F238E27FC236}">
                      <a16:creationId xmlns:a16="http://schemas.microsoft.com/office/drawing/2014/main" id="{F8C746EB-2885-47CB-A13A-222DAA317BDF}"/>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08" name="Freeform: Shape 207">
                  <a:extLst>
                    <a:ext uri="{FF2B5EF4-FFF2-40B4-BE49-F238E27FC236}">
                      <a16:creationId xmlns:a16="http://schemas.microsoft.com/office/drawing/2014/main" id="{F99F2E52-5030-4584-9DC0-8FF69FBBF55C}"/>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152" name="Graphic 93">
              <a:extLst>
                <a:ext uri="{FF2B5EF4-FFF2-40B4-BE49-F238E27FC236}">
                  <a16:creationId xmlns:a16="http://schemas.microsoft.com/office/drawing/2014/main" id="{B6013CEF-A3D0-4C73-9693-35CCA2C8BC98}"/>
                </a:ext>
              </a:extLst>
            </p:cNvPr>
            <p:cNvGrpSpPr/>
            <p:nvPr/>
          </p:nvGrpSpPr>
          <p:grpSpPr>
            <a:xfrm>
              <a:off x="5288230" y="4148737"/>
              <a:ext cx="486893" cy="388447"/>
              <a:chOff x="5288230" y="4148737"/>
              <a:chExt cx="486893" cy="388447"/>
            </a:xfrm>
          </p:grpSpPr>
          <p:sp>
            <p:nvSpPr>
              <p:cNvPr id="185" name="Freeform: Shape 184">
                <a:extLst>
                  <a:ext uri="{FF2B5EF4-FFF2-40B4-BE49-F238E27FC236}">
                    <a16:creationId xmlns:a16="http://schemas.microsoft.com/office/drawing/2014/main" id="{AA80A617-FD52-4A47-9D0C-38DFD0F15791}"/>
                  </a:ext>
                </a:extLst>
              </p:cNvPr>
              <p:cNvSpPr/>
              <p:nvPr/>
            </p:nvSpPr>
            <p:spPr>
              <a:xfrm>
                <a:off x="5479859" y="4280933"/>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chemeClr val="bg1"/>
              </a:solidFill>
              <a:ln w="128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1F648E08-AB6D-4633-9142-C10604ECB2AE}"/>
                  </a:ext>
                </a:extLst>
              </p:cNvPr>
              <p:cNvSpPr/>
              <p:nvPr/>
            </p:nvSpPr>
            <p:spPr>
              <a:xfrm>
                <a:off x="5507934" y="4268535"/>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chemeClr val="bg1"/>
              </a:solidFill>
              <a:ln w="128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ACD9B5A8-465C-4D1B-A8A1-D182D204F824}"/>
                  </a:ext>
                </a:extLst>
              </p:cNvPr>
              <p:cNvSpPr/>
              <p:nvPr/>
            </p:nvSpPr>
            <p:spPr>
              <a:xfrm>
                <a:off x="5288230" y="4148737"/>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bg1"/>
              </a:solidFill>
              <a:ln w="128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A00E3546-0BB2-412A-A68B-DC6B77FB3982}"/>
                  </a:ext>
                </a:extLst>
              </p:cNvPr>
              <p:cNvSpPr/>
              <p:nvPr/>
            </p:nvSpPr>
            <p:spPr>
              <a:xfrm>
                <a:off x="5450535" y="4225714"/>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4EC1F4A-533A-4CF3-8ED9-ED4C6270D51E}"/>
                  </a:ext>
                </a:extLst>
              </p:cNvPr>
              <p:cNvSpPr/>
              <p:nvPr/>
            </p:nvSpPr>
            <p:spPr>
              <a:xfrm>
                <a:off x="5572670" y="4438435"/>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bg1"/>
              </a:solidFill>
              <a:ln w="128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C5A3830-8F46-415E-921E-FEE58F86B02B}"/>
                  </a:ext>
                </a:extLst>
              </p:cNvPr>
              <p:cNvSpPr/>
              <p:nvPr/>
            </p:nvSpPr>
            <p:spPr>
              <a:xfrm>
                <a:off x="5502301" y="4349308"/>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endParaRPr lang="en-US"/>
              </a:p>
            </p:txBody>
          </p:sp>
        </p:grpSp>
        <p:grpSp>
          <p:nvGrpSpPr>
            <p:cNvPr id="182" name="Graphic 67">
              <a:extLst>
                <a:ext uri="{FF2B5EF4-FFF2-40B4-BE49-F238E27FC236}">
                  <a16:creationId xmlns:a16="http://schemas.microsoft.com/office/drawing/2014/main" id="{8B7B01EC-5CA6-49A7-B6C2-2ACD04B5A788}"/>
                </a:ext>
              </a:extLst>
            </p:cNvPr>
            <p:cNvGrpSpPr/>
            <p:nvPr/>
          </p:nvGrpSpPr>
          <p:grpSpPr>
            <a:xfrm>
              <a:off x="8679465" y="4088478"/>
              <a:ext cx="360069" cy="456160"/>
              <a:chOff x="8679465" y="4088478"/>
              <a:chExt cx="360069" cy="456160"/>
            </a:xfrm>
          </p:grpSpPr>
          <p:sp>
            <p:nvSpPr>
              <p:cNvPr id="183" name="Freeform: Shape 182">
                <a:extLst>
                  <a:ext uri="{FF2B5EF4-FFF2-40B4-BE49-F238E27FC236}">
                    <a16:creationId xmlns:a16="http://schemas.microsoft.com/office/drawing/2014/main" id="{86BAA778-664D-4721-90D4-E5F92E4D4AF5}"/>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53968FCE-4F57-4A05-9B2B-C483F82F72D9}"/>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w="1745" cap="flat">
                <a:noFill/>
                <a:prstDash val="solid"/>
                <a:miter/>
              </a:ln>
            </p:spPr>
            <p:txBody>
              <a:bodyPr rtlCol="0" anchor="ctr"/>
              <a:lstStyle/>
              <a:p>
                <a:endParaRPr lang="en-US"/>
              </a:p>
            </p:txBody>
          </p:sp>
        </p:grpSp>
      </p:grpSp>
      <p:grpSp>
        <p:nvGrpSpPr>
          <p:cNvPr id="22" name="Group 21">
            <a:extLst>
              <a:ext uri="{FF2B5EF4-FFF2-40B4-BE49-F238E27FC236}">
                <a16:creationId xmlns:a16="http://schemas.microsoft.com/office/drawing/2014/main" id="{A637AC47-1CD8-4F0A-9595-EEE0D8B4BE29}"/>
              </a:ext>
            </a:extLst>
          </p:cNvPr>
          <p:cNvGrpSpPr/>
          <p:nvPr/>
        </p:nvGrpSpPr>
        <p:grpSpPr>
          <a:xfrm>
            <a:off x="588263" y="5560355"/>
            <a:ext cx="11027664" cy="933450"/>
            <a:chOff x="588263" y="5517067"/>
            <a:chExt cx="11027664" cy="933450"/>
          </a:xfrm>
        </p:grpSpPr>
        <p:sp>
          <p:nvSpPr>
            <p:cNvPr id="113" name="Rectangle 112">
              <a:extLst>
                <a:ext uri="{FF2B5EF4-FFF2-40B4-BE49-F238E27FC236}">
                  <a16:creationId xmlns:a16="http://schemas.microsoft.com/office/drawing/2014/main" id="{A1460C60-8542-4F42-AAEB-6569182E11B5}"/>
                </a:ext>
              </a:extLst>
            </p:cNvPr>
            <p:cNvSpPr/>
            <p:nvPr/>
          </p:nvSpPr>
          <p:spPr bwMode="auto">
            <a:xfrm>
              <a:off x="588263" y="5517067"/>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Hosting infrastructure</a:t>
              </a:r>
            </a:p>
          </p:txBody>
        </p:sp>
        <p:grpSp>
          <p:nvGrpSpPr>
            <p:cNvPr id="21" name="Group 20">
              <a:extLst>
                <a:ext uri="{FF2B5EF4-FFF2-40B4-BE49-F238E27FC236}">
                  <a16:creationId xmlns:a16="http://schemas.microsoft.com/office/drawing/2014/main" id="{E5E32FE5-4F8E-48C7-952C-821A3C45B442}"/>
                </a:ext>
              </a:extLst>
            </p:cNvPr>
            <p:cNvGrpSpPr/>
            <p:nvPr/>
          </p:nvGrpSpPr>
          <p:grpSpPr>
            <a:xfrm>
              <a:off x="990933" y="5952415"/>
              <a:ext cx="10201861" cy="495116"/>
              <a:chOff x="990933" y="5952415"/>
              <a:chExt cx="10201861" cy="495116"/>
            </a:xfrm>
          </p:grpSpPr>
          <p:pic>
            <p:nvPicPr>
              <p:cNvPr id="117" name="Picture 116">
                <a:extLst>
                  <a:ext uri="{FF2B5EF4-FFF2-40B4-BE49-F238E27FC236}">
                    <a16:creationId xmlns:a16="http://schemas.microsoft.com/office/drawing/2014/main" id="{3E7B97FA-22B6-4C3E-B784-4E88E6E7F7D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221611" y="6076755"/>
                <a:ext cx="1394208" cy="246437"/>
              </a:xfrm>
              <a:prstGeom prst="rect">
                <a:avLst/>
              </a:prstGeom>
            </p:spPr>
          </p:pic>
          <p:pic>
            <p:nvPicPr>
              <p:cNvPr id="118" name="Picture 2" descr="Image result for aws logo">
                <a:extLst>
                  <a:ext uri="{FF2B5EF4-FFF2-40B4-BE49-F238E27FC236}">
                    <a16:creationId xmlns:a16="http://schemas.microsoft.com/office/drawing/2014/main" id="{05549E61-5A73-41F6-B95C-51D9B8B05CF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17241" y="6035324"/>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4">
                <a:extLst>
                  <a:ext uri="{FF2B5EF4-FFF2-40B4-BE49-F238E27FC236}">
                    <a16:creationId xmlns:a16="http://schemas.microsoft.com/office/drawing/2014/main" id="{4C26AD6B-76C2-401F-93AB-B69180D3F36B}"/>
                  </a:ext>
                </a:extLst>
              </p:cNvPr>
              <p:cNvPicPr>
                <a:picLocks noChangeAspect="1" noChangeArrowheads="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bwMode="auto">
              <a:xfrm>
                <a:off x="5150913" y="6102680"/>
                <a:ext cx="1257881" cy="194587"/>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See the source image">
                <a:extLst>
                  <a:ext uri="{FF2B5EF4-FFF2-40B4-BE49-F238E27FC236}">
                    <a16:creationId xmlns:a16="http://schemas.microsoft.com/office/drawing/2014/main" id="{7ADA52DB-7605-4889-9538-DAD6AE148B1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03401" y="6076755"/>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21" descr="A picture containing drawing&#10;&#10;Description automatically generated">
                <a:extLst>
                  <a:ext uri="{FF2B5EF4-FFF2-40B4-BE49-F238E27FC236}">
                    <a16:creationId xmlns:a16="http://schemas.microsoft.com/office/drawing/2014/main" id="{1BC92FB3-0478-4E35-823A-0C0771FA75CC}"/>
                  </a:ext>
                </a:extLst>
              </p:cNvPr>
              <p:cNvPicPr>
                <a:picLocks noChangeAspect="1"/>
              </p:cNvPicPr>
              <p:nvPr/>
            </p:nvPicPr>
            <p:blipFill>
              <a:blip r:embed="rId19"/>
              <a:stretch>
                <a:fillRect/>
              </a:stretch>
            </p:blipFill>
            <p:spPr>
              <a:xfrm>
                <a:off x="990933" y="5952415"/>
                <a:ext cx="1496911" cy="495116"/>
              </a:xfrm>
              <a:prstGeom prst="rect">
                <a:avLst/>
              </a:prstGeom>
            </p:spPr>
          </p:pic>
          <p:grpSp>
            <p:nvGrpSpPr>
              <p:cNvPr id="16" name="Group 15">
                <a:extLst>
                  <a:ext uri="{FF2B5EF4-FFF2-40B4-BE49-F238E27FC236}">
                    <a16:creationId xmlns:a16="http://schemas.microsoft.com/office/drawing/2014/main" id="{F20D0D87-BDCD-43F5-929F-94A9F0578086}"/>
                  </a:ext>
                </a:extLst>
              </p:cNvPr>
              <p:cNvGrpSpPr/>
              <p:nvPr/>
            </p:nvGrpSpPr>
            <p:grpSpPr>
              <a:xfrm>
                <a:off x="10010424" y="6037572"/>
                <a:ext cx="1182370" cy="324803"/>
                <a:chOff x="8904605" y="5967339"/>
                <a:chExt cx="1182370" cy="324803"/>
              </a:xfrm>
            </p:grpSpPr>
            <p:pic>
              <p:nvPicPr>
                <p:cNvPr id="115" name="Graphic 114">
                  <a:extLst>
                    <a:ext uri="{FF2B5EF4-FFF2-40B4-BE49-F238E27FC236}">
                      <a16:creationId xmlns:a16="http://schemas.microsoft.com/office/drawing/2014/main" id="{87C65C42-586D-488D-A59D-72F28728C17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04605" y="5967339"/>
                  <a:ext cx="324803" cy="324803"/>
                </a:xfrm>
                <a:prstGeom prst="rect">
                  <a:avLst/>
                </a:prstGeom>
              </p:spPr>
            </p:pic>
            <p:sp>
              <p:nvSpPr>
                <p:cNvPr id="15" name="TextBox 14">
                  <a:extLst>
                    <a:ext uri="{FF2B5EF4-FFF2-40B4-BE49-F238E27FC236}">
                      <a16:creationId xmlns:a16="http://schemas.microsoft.com/office/drawing/2014/main" id="{52BB8EAB-9C4B-4516-BDEE-280A00CCFCA8}"/>
                    </a:ext>
                  </a:extLst>
                </p:cNvPr>
                <p:cNvSpPr txBox="1"/>
                <p:nvPr/>
              </p:nvSpPr>
              <p:spPr>
                <a:xfrm>
                  <a:off x="9227116" y="6061334"/>
                  <a:ext cx="859859" cy="169277"/>
                </a:xfrm>
                <a:prstGeom prst="rect">
                  <a:avLst/>
                </a:prstGeom>
                <a:noFill/>
              </p:spPr>
              <p:txBody>
                <a:bodyPr wrap="square" lIns="0" tIns="0" rIns="0" bIns="0" rtlCol="0" anchor="ctr">
                  <a:spAutoFit/>
                </a:bodyPr>
                <a:lstStyle/>
                <a:p>
                  <a:pPr algn="l"/>
                  <a:r>
                    <a:rPr lang="en-US" sz="1100">
                      <a:latin typeface="+mj-lt"/>
                    </a:rPr>
                    <a:t>On-Premises</a:t>
                  </a:r>
                </a:p>
              </p:txBody>
            </p:sp>
          </p:grpSp>
          <p:grpSp>
            <p:nvGrpSpPr>
              <p:cNvPr id="19" name="Group 18">
                <a:extLst>
                  <a:ext uri="{FF2B5EF4-FFF2-40B4-BE49-F238E27FC236}">
                    <a16:creationId xmlns:a16="http://schemas.microsoft.com/office/drawing/2014/main" id="{95F0ED51-0A66-4CDE-8DCD-9A9A2D092C07}"/>
                  </a:ext>
                </a:extLst>
              </p:cNvPr>
              <p:cNvGrpSpPr/>
              <p:nvPr/>
            </p:nvGrpSpPr>
            <p:grpSpPr>
              <a:xfrm>
                <a:off x="2882451" y="6037572"/>
                <a:ext cx="1040183" cy="324803"/>
                <a:chOff x="10650650" y="5928158"/>
                <a:chExt cx="1040183" cy="324803"/>
              </a:xfrm>
            </p:grpSpPr>
            <p:pic>
              <p:nvPicPr>
                <p:cNvPr id="128" name="Graphic 127">
                  <a:extLst>
                    <a:ext uri="{FF2B5EF4-FFF2-40B4-BE49-F238E27FC236}">
                      <a16:creationId xmlns:a16="http://schemas.microsoft.com/office/drawing/2014/main" id="{5EEB8227-FDDD-467B-8EDC-BB51F47EE0E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10650650" y="5928158"/>
                  <a:ext cx="324803" cy="324803"/>
                </a:xfrm>
                <a:prstGeom prst="rect">
                  <a:avLst/>
                </a:prstGeom>
              </p:spPr>
            </p:pic>
            <p:sp>
              <p:nvSpPr>
                <p:cNvPr id="18" name="TextBox 17">
                  <a:extLst>
                    <a:ext uri="{FF2B5EF4-FFF2-40B4-BE49-F238E27FC236}">
                      <a16:creationId xmlns:a16="http://schemas.microsoft.com/office/drawing/2014/main" id="{DC27835B-A615-4F4C-88CA-A644ADD74760}"/>
                    </a:ext>
                  </a:extLst>
                </p:cNvPr>
                <p:cNvSpPr txBox="1"/>
                <p:nvPr/>
              </p:nvSpPr>
              <p:spPr>
                <a:xfrm>
                  <a:off x="11029797" y="6004253"/>
                  <a:ext cx="661036" cy="169277"/>
                </a:xfrm>
                <a:prstGeom prst="rect">
                  <a:avLst/>
                </a:prstGeom>
                <a:noFill/>
              </p:spPr>
              <p:txBody>
                <a:bodyPr wrap="square" lIns="0" tIns="0" rIns="0" bIns="0" rtlCol="0" anchor="ctr">
                  <a:spAutoFit/>
                </a:bodyPr>
                <a:lstStyle/>
                <a:p>
                  <a:pPr algn="l"/>
                  <a:r>
                    <a:rPr lang="en-US" sz="1100">
                      <a:latin typeface="+mj-lt"/>
                    </a:rPr>
                    <a:t>Azure Arc</a:t>
                  </a:r>
                </a:p>
              </p:txBody>
            </p:sp>
          </p:grpSp>
        </p:grpSp>
      </p:grpSp>
    </p:spTree>
    <p:extLst>
      <p:ext uri="{BB962C8B-B14F-4D97-AF65-F5344CB8AC3E}">
        <p14:creationId xmlns:p14="http://schemas.microsoft.com/office/powerpoint/2010/main" val="2215975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8.33333E-7 4.81481E-6 L -8.33333E-7 0.02569 " pathEditMode="relative" rAng="0" ptsTypes="AA">
                                      <p:cBhvr>
                                        <p:cTn id="9" dur="500" spd="-100000" fill="hold"/>
                                        <p:tgtEl>
                                          <p:spTgt spid="22"/>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p:nvPr>
        </p:nvSpPr>
        <p:spPr>
          <a:xfrm>
            <a:off x="588263" y="457200"/>
            <a:ext cx="11087270" cy="553998"/>
          </a:xfrm>
        </p:spPr>
        <p:txBody>
          <a:bodyPr>
            <a:normAutofit fontScale="90000"/>
          </a:bodyPr>
          <a:lstStyle/>
          <a:p>
            <a:r>
              <a:rPr lang="en-US"/>
              <a:t>Dapr components</a:t>
            </a:r>
          </a:p>
        </p:txBody>
      </p:sp>
      <p:grpSp>
        <p:nvGrpSpPr>
          <p:cNvPr id="15" name="!!AppA">
            <a:extLst>
              <a:ext uri="{FF2B5EF4-FFF2-40B4-BE49-F238E27FC236}">
                <a16:creationId xmlns:a16="http://schemas.microsoft.com/office/drawing/2014/main" id="{7051EE5C-1131-4B4C-B80E-36ABE1587CB4}"/>
              </a:ext>
            </a:extLst>
          </p:cNvPr>
          <p:cNvGrpSpPr/>
          <p:nvPr/>
        </p:nvGrpSpPr>
        <p:grpSpPr>
          <a:xfrm>
            <a:off x="1012779" y="1921039"/>
            <a:ext cx="1666465" cy="1944207"/>
            <a:chOff x="3444424" y="1954650"/>
            <a:chExt cx="1400542" cy="1633964"/>
          </a:xfrm>
        </p:grpSpPr>
        <p:pic>
          <p:nvPicPr>
            <p:cNvPr id="6" name="Graphic 5">
              <a:extLst>
                <a:ext uri="{FF2B5EF4-FFF2-40B4-BE49-F238E27FC236}">
                  <a16:creationId xmlns:a16="http://schemas.microsoft.com/office/drawing/2014/main" id="{027F6AB3-CC82-4861-840F-4BA77310E4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44424" y="1954650"/>
              <a:ext cx="1400542" cy="1633964"/>
            </a:xfrm>
            <a:prstGeom prst="rect">
              <a:avLst/>
            </a:prstGeom>
          </p:spPr>
        </p:pic>
        <p:sp>
          <p:nvSpPr>
            <p:cNvPr id="8" name="TextBox 7">
              <a:extLst>
                <a:ext uri="{FF2B5EF4-FFF2-40B4-BE49-F238E27FC236}">
                  <a16:creationId xmlns:a16="http://schemas.microsoft.com/office/drawing/2014/main" id="{218B87FA-1B54-4B02-A9F9-6BE2989627CF}"/>
                </a:ext>
              </a:extLst>
            </p:cNvPr>
            <p:cNvSpPr txBox="1"/>
            <p:nvPr/>
          </p:nvSpPr>
          <p:spPr>
            <a:xfrm>
              <a:off x="3724795"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grpSp>
        <p:nvGrpSpPr>
          <p:cNvPr id="18" name="!!Sidecar">
            <a:extLst>
              <a:ext uri="{FF2B5EF4-FFF2-40B4-BE49-F238E27FC236}">
                <a16:creationId xmlns:a16="http://schemas.microsoft.com/office/drawing/2014/main" id="{6666EB12-3B34-4071-B98D-DB82284D705E}"/>
              </a:ext>
            </a:extLst>
          </p:cNvPr>
          <p:cNvGrpSpPr/>
          <p:nvPr/>
        </p:nvGrpSpPr>
        <p:grpSpPr>
          <a:xfrm>
            <a:off x="1963019" y="3003929"/>
            <a:ext cx="843400" cy="987476"/>
            <a:chOff x="8298598" y="2543027"/>
            <a:chExt cx="1186830" cy="1389573"/>
          </a:xfrm>
        </p:grpSpPr>
        <p:sp>
          <p:nvSpPr>
            <p:cNvPr id="19" name="Freeform: Shape 18">
              <a:extLst>
                <a:ext uri="{FF2B5EF4-FFF2-40B4-BE49-F238E27FC236}">
                  <a16:creationId xmlns:a16="http://schemas.microsoft.com/office/drawing/2014/main" id="{05574001-1AB1-492E-BC88-3EB9F732555E}"/>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857DF90-E7DC-4D1F-A8FC-2E3AAB73049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21" name="Graphic 11">
              <a:extLst>
                <a:ext uri="{FF2B5EF4-FFF2-40B4-BE49-F238E27FC236}">
                  <a16:creationId xmlns:a16="http://schemas.microsoft.com/office/drawing/2014/main" id="{9932B3DA-BEF2-4767-B346-A6436FD801E3}"/>
                </a:ext>
              </a:extLst>
            </p:cNvPr>
            <p:cNvGrpSpPr/>
            <p:nvPr/>
          </p:nvGrpSpPr>
          <p:grpSpPr>
            <a:xfrm>
              <a:off x="8386477" y="2846026"/>
              <a:ext cx="952402" cy="699902"/>
              <a:chOff x="8386477" y="2846026"/>
              <a:chExt cx="952402" cy="699902"/>
            </a:xfrm>
          </p:grpSpPr>
          <p:sp>
            <p:nvSpPr>
              <p:cNvPr id="22" name="Freeform: Shape 21">
                <a:extLst>
                  <a:ext uri="{FF2B5EF4-FFF2-40B4-BE49-F238E27FC236}">
                    <a16:creationId xmlns:a16="http://schemas.microsoft.com/office/drawing/2014/main" id="{214A0A8B-635E-494E-95D3-F75C017D7503}"/>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D74498C-39C7-4489-861D-65EE966403B4}"/>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573AB8A-A80C-4F84-8750-AB0A2A9E5EB1}"/>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B9676D4-1015-4486-A6EE-8D0E793A858C}"/>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D565EC5-DD37-459C-8BEF-A9D383441EBA}"/>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92B1011-B199-4571-9B76-54FB4BF23FD0}"/>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cxnSp>
        <p:nvCxnSpPr>
          <p:cNvPr id="85" name="Straight Arrow Connector 84">
            <a:extLst>
              <a:ext uri="{FF2B5EF4-FFF2-40B4-BE49-F238E27FC236}">
                <a16:creationId xmlns:a16="http://schemas.microsoft.com/office/drawing/2014/main" id="{D2E0CF1E-94E2-4272-9205-BF097CA55470}"/>
              </a:ext>
            </a:extLst>
          </p:cNvPr>
          <p:cNvCxnSpPr>
            <a:cxnSpLocks/>
          </p:cNvCxnSpPr>
          <p:nvPr/>
        </p:nvCxnSpPr>
        <p:spPr>
          <a:xfrm>
            <a:off x="2806419" y="3525254"/>
            <a:ext cx="3203845"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523771FB-CA60-4BDB-8488-7C2283533273}"/>
              </a:ext>
            </a:extLst>
          </p:cNvPr>
          <p:cNvGrpSpPr/>
          <p:nvPr/>
        </p:nvGrpSpPr>
        <p:grpSpPr>
          <a:xfrm>
            <a:off x="6010264" y="1018040"/>
            <a:ext cx="826028" cy="5103924"/>
            <a:chOff x="6010264" y="1018040"/>
            <a:chExt cx="826028" cy="5103924"/>
          </a:xfrm>
        </p:grpSpPr>
        <p:cxnSp>
          <p:nvCxnSpPr>
            <p:cNvPr id="52" name="Straight Arrow Connector 51">
              <a:extLst>
                <a:ext uri="{FF2B5EF4-FFF2-40B4-BE49-F238E27FC236}">
                  <a16:creationId xmlns:a16="http://schemas.microsoft.com/office/drawing/2014/main" id="{7CE36914-A941-40C0-A7A9-BF183EEB689E}"/>
                </a:ext>
              </a:extLst>
            </p:cNvPr>
            <p:cNvCxnSpPr>
              <a:cxnSpLocks/>
              <a:endCxn id="58" idx="1"/>
            </p:cNvCxnSpPr>
            <p:nvPr/>
          </p:nvCxnSpPr>
          <p:spPr>
            <a:xfrm>
              <a:off x="6010264" y="2319476"/>
              <a:ext cx="826028"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Rectangle 28">
              <a:extLst>
                <a:ext uri="{FF2B5EF4-FFF2-40B4-BE49-F238E27FC236}">
                  <a16:creationId xmlns:a16="http://schemas.microsoft.com/office/drawing/2014/main" id="{DA7CFAC6-FA86-4DA0-958B-7EF1EA314BFA}"/>
                </a:ext>
              </a:extLst>
            </p:cNvPr>
            <p:cNvSpPr/>
            <p:nvPr/>
          </p:nvSpPr>
          <p:spPr bwMode="auto">
            <a:xfrm rot="5400000">
              <a:off x="3993530" y="3169427"/>
              <a:ext cx="4833243" cy="799774"/>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79" name="Straight Arrow Connector 78">
              <a:extLst>
                <a:ext uri="{FF2B5EF4-FFF2-40B4-BE49-F238E27FC236}">
                  <a16:creationId xmlns:a16="http://schemas.microsoft.com/office/drawing/2014/main" id="{8250E865-025E-43B2-BEA7-67119F421F12}"/>
                </a:ext>
              </a:extLst>
            </p:cNvPr>
            <p:cNvCxnSpPr>
              <a:cxnSpLocks/>
              <a:endCxn id="64" idx="1"/>
            </p:cNvCxnSpPr>
            <p:nvPr/>
          </p:nvCxnSpPr>
          <p:spPr>
            <a:xfrm>
              <a:off x="6010264" y="3522440"/>
              <a:ext cx="801244"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CEB1FF9-E552-48EF-9765-0435DE860D97}"/>
                </a:ext>
              </a:extLst>
            </p:cNvPr>
            <p:cNvCxnSpPr>
              <a:cxnSpLocks/>
              <a:endCxn id="61" idx="1"/>
            </p:cNvCxnSpPr>
            <p:nvPr/>
          </p:nvCxnSpPr>
          <p:spPr>
            <a:xfrm>
              <a:off x="6010264" y="4725404"/>
              <a:ext cx="801245"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F77AB96D-18DF-42AE-9909-86033F615280}"/>
                </a:ext>
              </a:extLst>
            </p:cNvPr>
            <p:cNvGrpSpPr/>
            <p:nvPr/>
          </p:nvGrpSpPr>
          <p:grpSpPr>
            <a:xfrm>
              <a:off x="6315880" y="1018040"/>
              <a:ext cx="248285" cy="269304"/>
              <a:chOff x="6207667" y="1018040"/>
              <a:chExt cx="248285" cy="269304"/>
            </a:xfrm>
          </p:grpSpPr>
          <p:sp>
            <p:nvSpPr>
              <p:cNvPr id="203" name="Rectangle 202">
                <a:extLst>
                  <a:ext uri="{FF2B5EF4-FFF2-40B4-BE49-F238E27FC236}">
                    <a16:creationId xmlns:a16="http://schemas.microsoft.com/office/drawing/2014/main" id="{8769E980-B728-4179-B929-762F59006D87}"/>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2" name="Freeform: Shape 201">
                <a:extLst>
                  <a:ext uri="{FF2B5EF4-FFF2-40B4-BE49-F238E27FC236}">
                    <a16:creationId xmlns:a16="http://schemas.microsoft.com/office/drawing/2014/main" id="{335F4C10-BB17-4FB0-A0ED-798EAD6A9BA5}"/>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8" name="Oval 157">
                <a:extLst>
                  <a:ext uri="{FF2B5EF4-FFF2-40B4-BE49-F238E27FC236}">
                    <a16:creationId xmlns:a16="http://schemas.microsoft.com/office/drawing/2014/main" id="{DD01DBC5-B5C0-4D0A-9EC8-E08A2CE6EACF}"/>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647E9282-981F-44DB-AD76-0A4B11DE09F2}"/>
                </a:ext>
              </a:extLst>
            </p:cNvPr>
            <p:cNvGrpSpPr/>
            <p:nvPr/>
          </p:nvGrpSpPr>
          <p:grpSpPr>
            <a:xfrm>
              <a:off x="6313706" y="2189351"/>
              <a:ext cx="248285" cy="269304"/>
              <a:chOff x="6207667" y="1018040"/>
              <a:chExt cx="248285" cy="269304"/>
            </a:xfrm>
          </p:grpSpPr>
          <p:sp>
            <p:nvSpPr>
              <p:cNvPr id="210" name="Rectangle 209">
                <a:extLst>
                  <a:ext uri="{FF2B5EF4-FFF2-40B4-BE49-F238E27FC236}">
                    <a16:creationId xmlns:a16="http://schemas.microsoft.com/office/drawing/2014/main" id="{90E54F6F-6A32-4A52-B362-9B2B8680635D}"/>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1" name="Freeform: Shape 210">
                <a:extLst>
                  <a:ext uri="{FF2B5EF4-FFF2-40B4-BE49-F238E27FC236}">
                    <a16:creationId xmlns:a16="http://schemas.microsoft.com/office/drawing/2014/main" id="{1048E32C-4FFE-44B0-AA14-B1EC6E2E919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2" name="Oval 211">
                <a:extLst>
                  <a:ext uri="{FF2B5EF4-FFF2-40B4-BE49-F238E27FC236}">
                    <a16:creationId xmlns:a16="http://schemas.microsoft.com/office/drawing/2014/main" id="{967FE836-FE0E-47E8-99EA-E1BB7C3754B6}"/>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13" name="Group 212">
              <a:extLst>
                <a:ext uri="{FF2B5EF4-FFF2-40B4-BE49-F238E27FC236}">
                  <a16:creationId xmlns:a16="http://schemas.microsoft.com/office/drawing/2014/main" id="{934F03E1-12C7-446C-A917-760580E3EEE6}"/>
                </a:ext>
              </a:extLst>
            </p:cNvPr>
            <p:cNvGrpSpPr/>
            <p:nvPr/>
          </p:nvGrpSpPr>
          <p:grpSpPr>
            <a:xfrm>
              <a:off x="6311583" y="3387788"/>
              <a:ext cx="248285" cy="269304"/>
              <a:chOff x="6207667" y="1018040"/>
              <a:chExt cx="248285" cy="269304"/>
            </a:xfrm>
          </p:grpSpPr>
          <p:sp>
            <p:nvSpPr>
              <p:cNvPr id="214" name="Rectangle 213">
                <a:extLst>
                  <a:ext uri="{FF2B5EF4-FFF2-40B4-BE49-F238E27FC236}">
                    <a16:creationId xmlns:a16="http://schemas.microsoft.com/office/drawing/2014/main" id="{6677D407-D845-4124-B6F8-91FF479D4523}"/>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5" name="Freeform: Shape 214">
                <a:extLst>
                  <a:ext uri="{FF2B5EF4-FFF2-40B4-BE49-F238E27FC236}">
                    <a16:creationId xmlns:a16="http://schemas.microsoft.com/office/drawing/2014/main" id="{F6C0F1B9-44B5-4F5D-BB1D-94586B4BC88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6" name="Oval 215">
                <a:extLst>
                  <a:ext uri="{FF2B5EF4-FFF2-40B4-BE49-F238E27FC236}">
                    <a16:creationId xmlns:a16="http://schemas.microsoft.com/office/drawing/2014/main" id="{4A1499AC-C2ED-4BC0-A61E-9959BB46B2C2}"/>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17" name="Group 216">
              <a:extLst>
                <a:ext uri="{FF2B5EF4-FFF2-40B4-BE49-F238E27FC236}">
                  <a16:creationId xmlns:a16="http://schemas.microsoft.com/office/drawing/2014/main" id="{F029A9A7-B503-4195-A3D0-7B995E1AECAE}"/>
                </a:ext>
              </a:extLst>
            </p:cNvPr>
            <p:cNvGrpSpPr/>
            <p:nvPr/>
          </p:nvGrpSpPr>
          <p:grpSpPr>
            <a:xfrm>
              <a:off x="6310200" y="4589118"/>
              <a:ext cx="248285" cy="269304"/>
              <a:chOff x="6207667" y="1018040"/>
              <a:chExt cx="248285" cy="269304"/>
            </a:xfrm>
          </p:grpSpPr>
          <p:sp>
            <p:nvSpPr>
              <p:cNvPr id="218" name="Rectangle 217">
                <a:extLst>
                  <a:ext uri="{FF2B5EF4-FFF2-40B4-BE49-F238E27FC236}">
                    <a16:creationId xmlns:a16="http://schemas.microsoft.com/office/drawing/2014/main" id="{F834FCDA-F32D-46A6-A7BF-5271B7D1CE65}"/>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9" name="Freeform: Shape 218">
                <a:extLst>
                  <a:ext uri="{FF2B5EF4-FFF2-40B4-BE49-F238E27FC236}">
                    <a16:creationId xmlns:a16="http://schemas.microsoft.com/office/drawing/2014/main" id="{7470C6AD-6AE8-4A93-A41C-B67194DB3E2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0" name="Oval 219">
                <a:extLst>
                  <a:ext uri="{FF2B5EF4-FFF2-40B4-BE49-F238E27FC236}">
                    <a16:creationId xmlns:a16="http://schemas.microsoft.com/office/drawing/2014/main" id="{DCE6ADB1-730A-456E-906F-8D35C3D5599E}"/>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952F875F-98EA-4A3D-B42A-4EC0AD415F7D}"/>
                </a:ext>
              </a:extLst>
            </p:cNvPr>
            <p:cNvGrpSpPr/>
            <p:nvPr/>
          </p:nvGrpSpPr>
          <p:grpSpPr>
            <a:xfrm>
              <a:off x="6320708" y="5852660"/>
              <a:ext cx="248285" cy="269304"/>
              <a:chOff x="6207667" y="1018040"/>
              <a:chExt cx="248285" cy="269304"/>
            </a:xfrm>
          </p:grpSpPr>
          <p:sp>
            <p:nvSpPr>
              <p:cNvPr id="222" name="Rectangle 221">
                <a:extLst>
                  <a:ext uri="{FF2B5EF4-FFF2-40B4-BE49-F238E27FC236}">
                    <a16:creationId xmlns:a16="http://schemas.microsoft.com/office/drawing/2014/main" id="{E9FB6F86-1CF3-4037-A1E3-E358FAD9BEAC}"/>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3" name="Freeform: Shape 222">
                <a:extLst>
                  <a:ext uri="{FF2B5EF4-FFF2-40B4-BE49-F238E27FC236}">
                    <a16:creationId xmlns:a16="http://schemas.microsoft.com/office/drawing/2014/main" id="{99C80AA4-1B8A-4BB3-AFA8-654EB5DB17A2}"/>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4" name="Oval 223">
                <a:extLst>
                  <a:ext uri="{FF2B5EF4-FFF2-40B4-BE49-F238E27FC236}">
                    <a16:creationId xmlns:a16="http://schemas.microsoft.com/office/drawing/2014/main" id="{E1D11828-7597-4392-972A-ABCCEEB596E9}"/>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17" name="Group 16">
            <a:extLst>
              <a:ext uri="{FF2B5EF4-FFF2-40B4-BE49-F238E27FC236}">
                <a16:creationId xmlns:a16="http://schemas.microsoft.com/office/drawing/2014/main" id="{E2E19910-A7D7-41E6-ADFF-7C930B737921}"/>
              </a:ext>
            </a:extLst>
          </p:cNvPr>
          <p:cNvGrpSpPr/>
          <p:nvPr/>
        </p:nvGrpSpPr>
        <p:grpSpPr>
          <a:xfrm>
            <a:off x="6836292" y="5498679"/>
            <a:ext cx="5012267" cy="859376"/>
            <a:chOff x="6836292" y="5498679"/>
            <a:chExt cx="5012267" cy="859376"/>
          </a:xfrm>
        </p:grpSpPr>
        <p:sp>
          <p:nvSpPr>
            <p:cNvPr id="67" name="Rounded Rectangle 5">
              <a:extLst>
                <a:ext uri="{FF2B5EF4-FFF2-40B4-BE49-F238E27FC236}">
                  <a16:creationId xmlns:a16="http://schemas.microsoft.com/office/drawing/2014/main" id="{EC9DA43C-712B-4138-9E90-66FBFC5ECA90}"/>
                </a:ext>
              </a:extLst>
            </p:cNvPr>
            <p:cNvSpPr/>
            <p:nvPr/>
          </p:nvSpPr>
          <p:spPr bwMode="auto">
            <a:xfrm>
              <a:off x="6836292" y="5498679"/>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Observability</a:t>
              </a:r>
            </a:p>
          </p:txBody>
        </p:sp>
        <p:grpSp>
          <p:nvGrpSpPr>
            <p:cNvPr id="3" name="Group 2">
              <a:extLst>
                <a:ext uri="{FF2B5EF4-FFF2-40B4-BE49-F238E27FC236}">
                  <a16:creationId xmlns:a16="http://schemas.microsoft.com/office/drawing/2014/main" id="{D9512A98-A5A0-4C0A-A3C7-51119B939946}"/>
                </a:ext>
              </a:extLst>
            </p:cNvPr>
            <p:cNvGrpSpPr/>
            <p:nvPr/>
          </p:nvGrpSpPr>
          <p:grpSpPr>
            <a:xfrm>
              <a:off x="8934676" y="5678454"/>
              <a:ext cx="559449" cy="522229"/>
              <a:chOff x="8868001" y="5656229"/>
              <a:chExt cx="559449" cy="522229"/>
            </a:xfrm>
          </p:grpSpPr>
          <p:pic>
            <p:nvPicPr>
              <p:cNvPr id="99" name="Graphic 98">
                <a:extLst>
                  <a:ext uri="{FF2B5EF4-FFF2-40B4-BE49-F238E27FC236}">
                    <a16:creationId xmlns:a16="http://schemas.microsoft.com/office/drawing/2014/main" id="{FE3735D2-F757-4E79-B429-E4F2AE79D7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55722" y="5656229"/>
                <a:ext cx="384006" cy="380666"/>
              </a:xfrm>
              <a:prstGeom prst="rect">
                <a:avLst/>
              </a:prstGeom>
            </p:spPr>
          </p:pic>
          <p:sp>
            <p:nvSpPr>
              <p:cNvPr id="107" name="TextBox 106">
                <a:extLst>
                  <a:ext uri="{FF2B5EF4-FFF2-40B4-BE49-F238E27FC236}">
                    <a16:creationId xmlns:a16="http://schemas.microsoft.com/office/drawing/2014/main" id="{4438F04C-6FB5-49F2-93C9-562802051BF5}"/>
                  </a:ext>
                </a:extLst>
              </p:cNvPr>
              <p:cNvSpPr txBox="1"/>
              <p:nvPr/>
            </p:nvSpPr>
            <p:spPr>
              <a:xfrm>
                <a:off x="8868001" y="6055347"/>
                <a:ext cx="559449" cy="123111"/>
              </a:xfrm>
              <a:prstGeom prst="rect">
                <a:avLst/>
              </a:prstGeom>
              <a:noFill/>
            </p:spPr>
            <p:txBody>
              <a:bodyPr wrap="none" lIns="0" tIns="0" rIns="0" bIns="0" rtlCol="0">
                <a:spAutoFit/>
              </a:bodyPr>
              <a:lstStyle/>
              <a:p>
                <a:pPr lvl="0" algn="ctr" defTabSz="914367"/>
                <a:r>
                  <a:rPr lang="en-US" sz="800">
                    <a:solidFill>
                      <a:srgbClr val="000000"/>
                    </a:solidFill>
                    <a:latin typeface="+mj-lt"/>
                    <a:ea typeface="Segoe UI" pitchFamily="34" charset="0"/>
                    <a:cs typeface="Segoe UI" pitchFamily="34" charset="0"/>
                  </a:rPr>
                  <a:t>Prometheus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mj-lt"/>
                </a:endParaRPr>
              </a:p>
            </p:txBody>
          </p:sp>
        </p:grpSp>
        <p:grpSp>
          <p:nvGrpSpPr>
            <p:cNvPr id="4" name="Group 3">
              <a:extLst>
                <a:ext uri="{FF2B5EF4-FFF2-40B4-BE49-F238E27FC236}">
                  <a16:creationId xmlns:a16="http://schemas.microsoft.com/office/drawing/2014/main" id="{257AE013-210E-47CC-8316-91FF9FC6E6A0}"/>
                </a:ext>
              </a:extLst>
            </p:cNvPr>
            <p:cNvGrpSpPr/>
            <p:nvPr/>
          </p:nvGrpSpPr>
          <p:grpSpPr>
            <a:xfrm>
              <a:off x="9726255" y="5675078"/>
              <a:ext cx="559448" cy="525820"/>
              <a:chOff x="9768427" y="5652853"/>
              <a:chExt cx="559448" cy="525820"/>
            </a:xfrm>
          </p:grpSpPr>
          <p:pic>
            <p:nvPicPr>
              <p:cNvPr id="101" name="Graphic 100">
                <a:extLst>
                  <a:ext uri="{FF2B5EF4-FFF2-40B4-BE49-F238E27FC236}">
                    <a16:creationId xmlns:a16="http://schemas.microsoft.com/office/drawing/2014/main" id="{1E675E5A-8733-4D51-819C-45735879435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856148" y="5652853"/>
                <a:ext cx="384006" cy="384006"/>
              </a:xfrm>
              <a:prstGeom prst="rect">
                <a:avLst/>
              </a:prstGeom>
            </p:spPr>
          </p:pic>
          <p:sp>
            <p:nvSpPr>
              <p:cNvPr id="109" name="TextBox 108">
                <a:extLst>
                  <a:ext uri="{FF2B5EF4-FFF2-40B4-BE49-F238E27FC236}">
                    <a16:creationId xmlns:a16="http://schemas.microsoft.com/office/drawing/2014/main" id="{2CDE56C7-3D71-4448-94FD-65A9639C004F}"/>
                  </a:ext>
                </a:extLst>
              </p:cNvPr>
              <p:cNvSpPr txBox="1"/>
              <p:nvPr/>
            </p:nvSpPr>
            <p:spPr>
              <a:xfrm>
                <a:off x="9768427" y="6055562"/>
                <a:ext cx="559448" cy="123111"/>
              </a:xfrm>
              <a:prstGeom prst="rect">
                <a:avLst/>
              </a:prstGeom>
              <a:noFill/>
            </p:spPr>
            <p:txBody>
              <a:bodyPr wrap="none" lIns="0" tIns="0" rIns="0" bIns="0" rtlCol="0">
                <a:spAutoFit/>
              </a:bodyPr>
              <a:lstStyle/>
              <a:p>
                <a:pPr lvl="0" algn="ctr" defTabSz="914367"/>
                <a:r>
                  <a:rPr lang="en-US" sz="800">
                    <a:solidFill>
                      <a:srgbClr val="000000"/>
                    </a:solidFill>
                    <a:latin typeface="+mj-lt"/>
                    <a:ea typeface="Segoe UI" pitchFamily="34" charset="0"/>
                    <a:cs typeface="Segoe UI" pitchFamily="34" charset="0"/>
                  </a:rPr>
                  <a:t>AppInsights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mj-lt"/>
                </a:endParaRPr>
              </a:p>
            </p:txBody>
          </p:sp>
        </p:grpSp>
        <p:grpSp>
          <p:nvGrpSpPr>
            <p:cNvPr id="7" name="Group 6">
              <a:extLst>
                <a:ext uri="{FF2B5EF4-FFF2-40B4-BE49-F238E27FC236}">
                  <a16:creationId xmlns:a16="http://schemas.microsoft.com/office/drawing/2014/main" id="{BB793990-D708-4A4E-8978-FBDFC3506C84}"/>
                </a:ext>
              </a:extLst>
            </p:cNvPr>
            <p:cNvGrpSpPr/>
            <p:nvPr/>
          </p:nvGrpSpPr>
          <p:grpSpPr>
            <a:xfrm>
              <a:off x="11293692" y="5719432"/>
              <a:ext cx="339654" cy="472853"/>
              <a:chOff x="11227017" y="5697207"/>
              <a:chExt cx="339654" cy="472853"/>
            </a:xfrm>
          </p:grpSpPr>
          <p:pic>
            <p:nvPicPr>
              <p:cNvPr id="105" name="Picture 6" descr="See the source image">
                <a:extLst>
                  <a:ext uri="{FF2B5EF4-FFF2-40B4-BE49-F238E27FC236}">
                    <a16:creationId xmlns:a16="http://schemas.microsoft.com/office/drawing/2014/main" id="{1FF7B1E9-88DC-4AE1-A6A7-E41F4B4AB97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27017" y="5697207"/>
                <a:ext cx="339654" cy="339652"/>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a:extLst>
                  <a:ext uri="{FF2B5EF4-FFF2-40B4-BE49-F238E27FC236}">
                    <a16:creationId xmlns:a16="http://schemas.microsoft.com/office/drawing/2014/main" id="{D93F42EF-E54A-4B6D-962A-CFDC912BB9B3}"/>
                  </a:ext>
                </a:extLst>
              </p:cNvPr>
              <p:cNvSpPr txBox="1"/>
              <p:nvPr/>
            </p:nvSpPr>
            <p:spPr>
              <a:xfrm>
                <a:off x="11245360" y="6046949"/>
                <a:ext cx="302968" cy="123111"/>
              </a:xfrm>
              <a:prstGeom prst="rect">
                <a:avLst/>
              </a:prstGeom>
              <a:noFill/>
            </p:spPr>
            <p:txBody>
              <a:bodyPr wrap="none" lIns="0" tIns="0" rIns="0" bIns="0" rtlCol="0">
                <a:spAutoFit/>
              </a:bodyPr>
              <a:lstStyle/>
              <a:p>
                <a:pPr lvl="0" algn="ctr" defTabSz="914367"/>
                <a:r>
                  <a:rPr lang="en-US" sz="800">
                    <a:solidFill>
                      <a:srgbClr val="000000"/>
                    </a:solidFill>
                    <a:latin typeface="+mj-lt"/>
                    <a:ea typeface="Segoe UI" pitchFamily="34" charset="0"/>
                    <a:cs typeface="Segoe UI" pitchFamily="34" charset="0"/>
                  </a:rPr>
                  <a:t>Jaeger</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mj-lt"/>
                </a:endParaRPr>
              </a:p>
            </p:txBody>
          </p:sp>
        </p:grpSp>
        <p:grpSp>
          <p:nvGrpSpPr>
            <p:cNvPr id="5" name="Group 4">
              <a:extLst>
                <a:ext uri="{FF2B5EF4-FFF2-40B4-BE49-F238E27FC236}">
                  <a16:creationId xmlns:a16="http://schemas.microsoft.com/office/drawing/2014/main" id="{0D2D7AFF-5330-43E2-98D7-5E655F144A3E}"/>
                </a:ext>
              </a:extLst>
            </p:cNvPr>
            <p:cNvGrpSpPr/>
            <p:nvPr/>
          </p:nvGrpSpPr>
          <p:grpSpPr>
            <a:xfrm>
              <a:off x="10517833" y="5752900"/>
              <a:ext cx="543730" cy="437360"/>
              <a:chOff x="10458391" y="5730675"/>
              <a:chExt cx="543730" cy="437360"/>
            </a:xfrm>
          </p:grpSpPr>
          <p:pic>
            <p:nvPicPr>
              <p:cNvPr id="103" name="Picture 16" descr="Image result for Zipkin logo">
                <a:extLst>
                  <a:ext uri="{FF2B5EF4-FFF2-40B4-BE49-F238E27FC236}">
                    <a16:creationId xmlns:a16="http://schemas.microsoft.com/office/drawing/2014/main" id="{9430AC35-0DE4-4274-8AA2-407AC6A292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23933"/>
              <a:stretch/>
            </p:blipFill>
            <p:spPr bwMode="auto">
              <a:xfrm>
                <a:off x="10458391" y="5730675"/>
                <a:ext cx="543730" cy="243969"/>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7EB3ECD2-723A-4386-8767-8D9ED88D0754}"/>
                  </a:ext>
                </a:extLst>
              </p:cNvPr>
              <p:cNvSpPr txBox="1"/>
              <p:nvPr/>
            </p:nvSpPr>
            <p:spPr>
              <a:xfrm>
                <a:off x="10584383" y="6044924"/>
                <a:ext cx="291747" cy="123111"/>
              </a:xfrm>
              <a:prstGeom prst="rect">
                <a:avLst/>
              </a:prstGeom>
              <a:noFill/>
            </p:spPr>
            <p:txBody>
              <a:bodyPr wrap="none" lIns="0" tIns="0" rIns="0" bIns="0" rtlCol="0">
                <a:spAutoFit/>
              </a:bodyPr>
              <a:lstStyle/>
              <a:p>
                <a:pPr lvl="0" algn="ctr" defTabSz="914367"/>
                <a:r>
                  <a:rPr lang="en-US" sz="800">
                    <a:solidFill>
                      <a:srgbClr val="000000"/>
                    </a:solidFill>
                    <a:latin typeface="+mj-lt"/>
                    <a:ea typeface="Segoe UI" pitchFamily="34" charset="0"/>
                    <a:cs typeface="Segoe UI" pitchFamily="34" charset="0"/>
                  </a:rPr>
                  <a:t>Zipkin</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mj-lt"/>
                </a:endParaRPr>
              </a:p>
            </p:txBody>
          </p:sp>
        </p:grpSp>
      </p:grpSp>
      <p:grpSp>
        <p:nvGrpSpPr>
          <p:cNvPr id="74" name="Group 73">
            <a:extLst>
              <a:ext uri="{FF2B5EF4-FFF2-40B4-BE49-F238E27FC236}">
                <a16:creationId xmlns:a16="http://schemas.microsoft.com/office/drawing/2014/main" id="{EA79EEF5-F65F-4EF7-8184-B71DF2F938C8}"/>
              </a:ext>
            </a:extLst>
          </p:cNvPr>
          <p:cNvGrpSpPr/>
          <p:nvPr/>
        </p:nvGrpSpPr>
        <p:grpSpPr>
          <a:xfrm>
            <a:off x="6811508" y="3092752"/>
            <a:ext cx="5012267" cy="859376"/>
            <a:chOff x="6811508" y="3092752"/>
            <a:chExt cx="5012267" cy="859376"/>
          </a:xfrm>
        </p:grpSpPr>
        <p:sp>
          <p:nvSpPr>
            <p:cNvPr id="64" name="Rounded Rectangle 5">
              <a:extLst>
                <a:ext uri="{FF2B5EF4-FFF2-40B4-BE49-F238E27FC236}">
                  <a16:creationId xmlns:a16="http://schemas.microsoft.com/office/drawing/2014/main" id="{70D8D577-D96F-46A7-80CE-77594673C8E2}"/>
                </a:ext>
              </a:extLst>
            </p:cNvPr>
            <p:cNvSpPr/>
            <p:nvPr/>
          </p:nvSpPr>
          <p:spPr bwMode="auto">
            <a:xfrm>
              <a:off x="6811508" y="3092752"/>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rgbClr val="000000"/>
                  </a:solidFill>
                  <a:latin typeface="Segoe UI Semibold"/>
                </a:rPr>
                <a:t>&amp; Triggers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66" name="Group 65">
              <a:extLst>
                <a:ext uri="{FF2B5EF4-FFF2-40B4-BE49-F238E27FC236}">
                  <a16:creationId xmlns:a16="http://schemas.microsoft.com/office/drawing/2014/main" id="{C2345973-8372-47C6-9A8F-EEEBA544F412}"/>
                </a:ext>
              </a:extLst>
            </p:cNvPr>
            <p:cNvGrpSpPr/>
            <p:nvPr/>
          </p:nvGrpSpPr>
          <p:grpSpPr>
            <a:xfrm>
              <a:off x="8620045" y="3226954"/>
              <a:ext cx="2903730" cy="613561"/>
              <a:chOff x="8620045" y="3226954"/>
              <a:chExt cx="2903730" cy="613561"/>
            </a:xfrm>
          </p:grpSpPr>
          <p:grpSp>
            <p:nvGrpSpPr>
              <p:cNvPr id="56" name="Group 55">
                <a:extLst>
                  <a:ext uri="{FF2B5EF4-FFF2-40B4-BE49-F238E27FC236}">
                    <a16:creationId xmlns:a16="http://schemas.microsoft.com/office/drawing/2014/main" id="{0D4A44D5-64CC-41B9-A1BF-3F2B7E9A507A}"/>
                  </a:ext>
                </a:extLst>
              </p:cNvPr>
              <p:cNvGrpSpPr/>
              <p:nvPr/>
            </p:nvGrpSpPr>
            <p:grpSpPr>
              <a:xfrm>
                <a:off x="9951671" y="3226954"/>
                <a:ext cx="362279" cy="613302"/>
                <a:chOff x="11187129" y="3284711"/>
                <a:chExt cx="362279" cy="613302"/>
              </a:xfrm>
            </p:grpSpPr>
            <p:sp>
              <p:nvSpPr>
                <p:cNvPr id="139" name="TextBox 138">
                  <a:extLst>
                    <a:ext uri="{FF2B5EF4-FFF2-40B4-BE49-F238E27FC236}">
                      <a16:creationId xmlns:a16="http://schemas.microsoft.com/office/drawing/2014/main" id="{1CE745F1-EB1D-490E-8078-61FDD75A3066}"/>
                    </a:ext>
                  </a:extLst>
                </p:cNvPr>
                <p:cNvSpPr txBox="1"/>
                <p:nvPr/>
              </p:nvSpPr>
              <p:spPr>
                <a:xfrm>
                  <a:off x="11187129" y="3651792"/>
                  <a:ext cx="362279"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Storage</a:t>
                  </a:r>
                </a:p>
              </p:txBody>
            </p:sp>
            <p:pic>
              <p:nvPicPr>
                <p:cNvPr id="143" name="Picture 142">
                  <a:extLst>
                    <a:ext uri="{FF2B5EF4-FFF2-40B4-BE49-F238E27FC236}">
                      <a16:creationId xmlns:a16="http://schemas.microsoft.com/office/drawing/2014/main" id="{12CF7F76-5FC7-46DE-949C-6798A67F45A0}"/>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1192077" y="3284711"/>
                  <a:ext cx="352382" cy="352382"/>
                </a:xfrm>
                <a:prstGeom prst="rect">
                  <a:avLst/>
                </a:prstGeom>
              </p:spPr>
            </p:pic>
          </p:grpSp>
          <p:grpSp>
            <p:nvGrpSpPr>
              <p:cNvPr id="54" name="Group 53">
                <a:extLst>
                  <a:ext uri="{FF2B5EF4-FFF2-40B4-BE49-F238E27FC236}">
                    <a16:creationId xmlns:a16="http://schemas.microsoft.com/office/drawing/2014/main" id="{3279A205-5FF7-4075-BEA9-881339A6970C}"/>
                  </a:ext>
                </a:extLst>
              </p:cNvPr>
              <p:cNvGrpSpPr/>
              <p:nvPr/>
            </p:nvGrpSpPr>
            <p:grpSpPr>
              <a:xfrm>
                <a:off x="8620045" y="3239575"/>
                <a:ext cx="332230" cy="600940"/>
                <a:chOff x="10569145" y="3297073"/>
                <a:chExt cx="332230" cy="600940"/>
              </a:xfrm>
            </p:grpSpPr>
            <p:pic>
              <p:nvPicPr>
                <p:cNvPr id="141" name="Picture 140">
                  <a:extLst>
                    <a:ext uri="{FF2B5EF4-FFF2-40B4-BE49-F238E27FC236}">
                      <a16:creationId xmlns:a16="http://schemas.microsoft.com/office/drawing/2014/main" id="{D304FFDA-FB98-40BE-BB79-8EDDA635F76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569145" y="3297073"/>
                  <a:ext cx="332230" cy="332230"/>
                </a:xfrm>
                <a:prstGeom prst="rect">
                  <a:avLst/>
                </a:prstGeom>
              </p:spPr>
            </p:pic>
            <p:sp>
              <p:nvSpPr>
                <p:cNvPr id="145" name="TextBox 144">
                  <a:extLst>
                    <a:ext uri="{FF2B5EF4-FFF2-40B4-BE49-F238E27FC236}">
                      <a16:creationId xmlns:a16="http://schemas.microsoft.com/office/drawing/2014/main" id="{24166F4C-4836-4D2B-AD61-C5418D406349}"/>
                    </a:ext>
                  </a:extLst>
                </p:cNvPr>
                <p:cNvSpPr txBox="1"/>
                <p:nvPr/>
              </p:nvSpPr>
              <p:spPr>
                <a:xfrm>
                  <a:off x="10623049" y="3651792"/>
                  <a:ext cx="224420"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S3</a:t>
                  </a:r>
                </a:p>
              </p:txBody>
            </p:sp>
          </p:grpSp>
          <p:grpSp>
            <p:nvGrpSpPr>
              <p:cNvPr id="53" name="Group 52">
                <a:extLst>
                  <a:ext uri="{FF2B5EF4-FFF2-40B4-BE49-F238E27FC236}">
                    <a16:creationId xmlns:a16="http://schemas.microsoft.com/office/drawing/2014/main" id="{193A384D-F456-4DAA-8B07-F2B158195160}"/>
                  </a:ext>
                </a:extLst>
              </p:cNvPr>
              <p:cNvGrpSpPr/>
              <p:nvPr/>
            </p:nvGrpSpPr>
            <p:grpSpPr>
              <a:xfrm>
                <a:off x="11265691" y="3251345"/>
                <a:ext cx="258084" cy="558399"/>
                <a:chOff x="10013624" y="3278059"/>
                <a:chExt cx="258084" cy="558399"/>
              </a:xfrm>
            </p:grpSpPr>
            <p:sp>
              <p:nvSpPr>
                <p:cNvPr id="149" name="TextBox 148">
                  <a:extLst>
                    <a:ext uri="{FF2B5EF4-FFF2-40B4-BE49-F238E27FC236}">
                      <a16:creationId xmlns:a16="http://schemas.microsoft.com/office/drawing/2014/main" id="{C42BEF3E-283A-4302-8483-07EF5F2957EF}"/>
                    </a:ext>
                  </a:extLst>
                </p:cNvPr>
                <p:cNvSpPr txBox="1"/>
                <p:nvPr/>
              </p:nvSpPr>
              <p:spPr>
                <a:xfrm>
                  <a:off x="10013624" y="3713347"/>
                  <a:ext cx="258084"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Kafka</a:t>
                  </a:r>
                </a:p>
              </p:txBody>
            </p:sp>
            <p:pic>
              <p:nvPicPr>
                <p:cNvPr id="151" name="Picture 150" descr="A close up of a logo&#10;&#10;Description automatically generated">
                  <a:extLst>
                    <a:ext uri="{FF2B5EF4-FFF2-40B4-BE49-F238E27FC236}">
                      <a16:creationId xmlns:a16="http://schemas.microsoft.com/office/drawing/2014/main" id="{85564CD7-D928-462D-9C5A-604A62817917}"/>
                    </a:ext>
                  </a:extLst>
                </p:cNvPr>
                <p:cNvPicPr>
                  <a:picLocks noChangeAspect="1"/>
                </p:cNvPicPr>
                <p:nvPr/>
              </p:nvPicPr>
              <p:blipFill>
                <a:blip r:embed="rId1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0037286" y="3278059"/>
                  <a:ext cx="210761" cy="342135"/>
                </a:xfrm>
                <a:prstGeom prst="rect">
                  <a:avLst/>
                </a:prstGeom>
              </p:spPr>
            </p:pic>
          </p:grpSp>
          <p:grpSp>
            <p:nvGrpSpPr>
              <p:cNvPr id="51" name="Group 50">
                <a:extLst>
                  <a:ext uri="{FF2B5EF4-FFF2-40B4-BE49-F238E27FC236}">
                    <a16:creationId xmlns:a16="http://schemas.microsoft.com/office/drawing/2014/main" id="{0F016EDF-F003-4DA9-9564-5871D75CEB14}"/>
                  </a:ext>
                </a:extLst>
              </p:cNvPr>
              <p:cNvGrpSpPr/>
              <p:nvPr/>
            </p:nvGrpSpPr>
            <p:grpSpPr>
              <a:xfrm>
                <a:off x="9271327" y="3231132"/>
                <a:ext cx="362279" cy="601615"/>
                <a:chOff x="9403298" y="3296398"/>
                <a:chExt cx="362279" cy="601615"/>
              </a:xfrm>
            </p:grpSpPr>
            <p:sp>
              <p:nvSpPr>
                <p:cNvPr id="147" name="TextBox 146">
                  <a:extLst>
                    <a:ext uri="{FF2B5EF4-FFF2-40B4-BE49-F238E27FC236}">
                      <a16:creationId xmlns:a16="http://schemas.microsoft.com/office/drawing/2014/main" id="{B27D6BAC-7C80-47B0-A143-22DA596F50C7}"/>
                    </a:ext>
                  </a:extLst>
                </p:cNvPr>
                <p:cNvSpPr txBox="1"/>
                <p:nvPr/>
              </p:nvSpPr>
              <p:spPr>
                <a:xfrm>
                  <a:off x="9403298" y="3651792"/>
                  <a:ext cx="362279"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Storage</a:t>
                  </a:r>
                </a:p>
              </p:txBody>
            </p:sp>
            <p:pic>
              <p:nvPicPr>
                <p:cNvPr id="153" name="Graphic 152">
                  <a:extLst>
                    <a:ext uri="{FF2B5EF4-FFF2-40B4-BE49-F238E27FC236}">
                      <a16:creationId xmlns:a16="http://schemas.microsoft.com/office/drawing/2014/main" id="{BDC0189B-CA7B-48FB-9DD9-06FF4160F71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9418110" y="3296398"/>
                  <a:ext cx="332652" cy="332652"/>
                </a:xfrm>
                <a:prstGeom prst="rect">
                  <a:avLst/>
                </a:prstGeom>
              </p:spPr>
            </p:pic>
          </p:grpSp>
          <p:grpSp>
            <p:nvGrpSpPr>
              <p:cNvPr id="49" name="Group 48">
                <a:extLst>
                  <a:ext uri="{FF2B5EF4-FFF2-40B4-BE49-F238E27FC236}">
                    <a16:creationId xmlns:a16="http://schemas.microsoft.com/office/drawing/2014/main" id="{E22713F9-CDBD-4F70-B1CC-44B7B2FD480E}"/>
                  </a:ext>
                </a:extLst>
              </p:cNvPr>
              <p:cNvGrpSpPr/>
              <p:nvPr/>
            </p:nvGrpSpPr>
            <p:grpSpPr>
              <a:xfrm>
                <a:off x="10568255" y="3256851"/>
                <a:ext cx="442189" cy="538873"/>
                <a:chOff x="8698105" y="3297585"/>
                <a:chExt cx="442189" cy="538873"/>
              </a:xfrm>
            </p:grpSpPr>
            <p:pic>
              <p:nvPicPr>
                <p:cNvPr id="155" name="Picture 6">
                  <a:extLst>
                    <a:ext uri="{FF2B5EF4-FFF2-40B4-BE49-F238E27FC236}">
                      <a16:creationId xmlns:a16="http://schemas.microsoft.com/office/drawing/2014/main" id="{66188ED1-6276-4152-8AD9-44EA8298602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p:blipFill>
              <p:spPr bwMode="auto">
                <a:xfrm>
                  <a:off x="8698105" y="3297585"/>
                  <a:ext cx="442189" cy="331465"/>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14D424BE-DF5D-4031-B2A9-F8F74F704FC9}"/>
                    </a:ext>
                  </a:extLst>
                </p:cNvPr>
                <p:cNvSpPr txBox="1"/>
                <p:nvPr/>
              </p:nvSpPr>
              <p:spPr>
                <a:xfrm>
                  <a:off x="8781341" y="3713347"/>
                  <a:ext cx="275717"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Twilio</a:t>
                  </a:r>
                </a:p>
              </p:txBody>
            </p:sp>
          </p:grpSp>
        </p:grpSp>
      </p:grpSp>
      <p:sp>
        <p:nvSpPr>
          <p:cNvPr id="32" name="TextBox 31">
            <a:extLst>
              <a:ext uri="{FF2B5EF4-FFF2-40B4-BE49-F238E27FC236}">
                <a16:creationId xmlns:a16="http://schemas.microsoft.com/office/drawing/2014/main" id="{4A5365AC-F178-4D87-B05E-2E9E7872B190}"/>
              </a:ext>
            </a:extLst>
          </p:cNvPr>
          <p:cNvSpPr txBox="1"/>
          <p:nvPr/>
        </p:nvSpPr>
        <p:spPr>
          <a:xfrm>
            <a:off x="1012779" y="4265958"/>
            <a:ext cx="4756439" cy="1846659"/>
          </a:xfrm>
          <a:prstGeom prst="rect">
            <a:avLst/>
          </a:prstGeom>
          <a:noFill/>
        </p:spPr>
        <p:txBody>
          <a:bodyPr wrap="square" lIns="0" tIns="0" rIns="0" bIns="0" rtlCol="0" anchor="t">
            <a:spAutoFit/>
          </a:bodyPr>
          <a:lstStyle/>
          <a:p>
            <a:pPr defTabSz="914367"/>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Swappable YAML files with</a:t>
            </a:r>
          </a:p>
          <a:p>
            <a:pPr defTabSz="914367">
              <a:spcAft>
                <a:spcPts val="1200"/>
              </a:spcAft>
            </a:pPr>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resource connection details</a:t>
            </a:r>
          </a:p>
          <a:p>
            <a:pPr defTabSz="914367">
              <a:spcAft>
                <a:spcPts val="1200"/>
              </a:spcAft>
            </a:pPr>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Over 70 components available</a:t>
            </a:r>
          </a:p>
          <a:p>
            <a:pPr defTabSz="914367">
              <a:spcAft>
                <a:spcPts val="1200"/>
              </a:spcAft>
            </a:pPr>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Create components for your resource at: github.com/dapr/components-</a:t>
            </a:r>
            <a:r>
              <a:rPr lang="en-US" sz="2000" err="1">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contrib</a:t>
            </a:r>
            <a:endPar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endParaRPr>
          </a:p>
        </p:txBody>
      </p:sp>
      <p:grpSp>
        <p:nvGrpSpPr>
          <p:cNvPr id="60" name="Group 59">
            <a:extLst>
              <a:ext uri="{FF2B5EF4-FFF2-40B4-BE49-F238E27FC236}">
                <a16:creationId xmlns:a16="http://schemas.microsoft.com/office/drawing/2014/main" id="{4C7CFEA0-F4B2-4369-8F02-5482D762BDA0}"/>
              </a:ext>
            </a:extLst>
          </p:cNvPr>
          <p:cNvGrpSpPr/>
          <p:nvPr/>
        </p:nvGrpSpPr>
        <p:grpSpPr>
          <a:xfrm>
            <a:off x="6836292" y="686824"/>
            <a:ext cx="5012267" cy="859376"/>
            <a:chOff x="6836292" y="686824"/>
            <a:chExt cx="5012267" cy="859376"/>
          </a:xfrm>
        </p:grpSpPr>
        <p:sp>
          <p:nvSpPr>
            <p:cNvPr id="55" name="Rounded Rectangle 5">
              <a:extLst>
                <a:ext uri="{FF2B5EF4-FFF2-40B4-BE49-F238E27FC236}">
                  <a16:creationId xmlns:a16="http://schemas.microsoft.com/office/drawing/2014/main" id="{C15A04B3-F812-4F59-B12D-A6F2BD8C156D}"/>
                </a:ext>
              </a:extLst>
            </p:cNvPr>
            <p:cNvSpPr/>
            <p:nvPr/>
          </p:nvSpPr>
          <p:spPr bwMode="auto">
            <a:xfrm>
              <a:off x="6836292" y="686824"/>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Stores</a:t>
              </a:r>
            </a:p>
          </p:txBody>
        </p:sp>
        <p:grpSp>
          <p:nvGrpSpPr>
            <p:cNvPr id="16" name="Group 15">
              <a:extLst>
                <a:ext uri="{FF2B5EF4-FFF2-40B4-BE49-F238E27FC236}">
                  <a16:creationId xmlns:a16="http://schemas.microsoft.com/office/drawing/2014/main" id="{4DBD393E-3B3B-42C8-AC7A-0A7920EC0277}"/>
                </a:ext>
              </a:extLst>
            </p:cNvPr>
            <p:cNvGrpSpPr/>
            <p:nvPr/>
          </p:nvGrpSpPr>
          <p:grpSpPr>
            <a:xfrm>
              <a:off x="9939647" y="826412"/>
              <a:ext cx="386324" cy="539799"/>
              <a:chOff x="11026596" y="891566"/>
              <a:chExt cx="386324" cy="539799"/>
            </a:xfrm>
          </p:grpSpPr>
          <p:pic>
            <p:nvPicPr>
              <p:cNvPr id="125" name="Picture 4">
                <a:extLst>
                  <a:ext uri="{FF2B5EF4-FFF2-40B4-BE49-F238E27FC236}">
                    <a16:creationId xmlns:a16="http://schemas.microsoft.com/office/drawing/2014/main" id="{DD95BE5B-92FA-49E2-9E51-148F55403CA3}"/>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6148" r="6148"/>
              <a:stretch/>
            </p:blipFill>
            <p:spPr bwMode="auto">
              <a:xfrm>
                <a:off x="11061106" y="891566"/>
                <a:ext cx="317304" cy="36179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EF45D9A5-A482-473A-95B4-C15E8290F9C4}"/>
                  </a:ext>
                </a:extLst>
              </p:cNvPr>
              <p:cNvSpPr txBox="1"/>
              <p:nvPr/>
            </p:nvSpPr>
            <p:spPr>
              <a:xfrm>
                <a:off x="11026596" y="1308254"/>
                <a:ext cx="386324"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Firebase</a:t>
                </a:r>
              </a:p>
            </p:txBody>
          </p:sp>
        </p:grpSp>
        <p:grpSp>
          <p:nvGrpSpPr>
            <p:cNvPr id="14" name="Group 13">
              <a:extLst>
                <a:ext uri="{FF2B5EF4-FFF2-40B4-BE49-F238E27FC236}">
                  <a16:creationId xmlns:a16="http://schemas.microsoft.com/office/drawing/2014/main" id="{1DDE530A-4BC7-4E35-822D-31855BCEBE00}"/>
                </a:ext>
              </a:extLst>
            </p:cNvPr>
            <p:cNvGrpSpPr/>
            <p:nvPr/>
          </p:nvGrpSpPr>
          <p:grpSpPr>
            <a:xfrm>
              <a:off x="11158290" y="896990"/>
              <a:ext cx="472886" cy="474510"/>
              <a:chOff x="10350308" y="956855"/>
              <a:chExt cx="472886" cy="474510"/>
            </a:xfrm>
          </p:grpSpPr>
          <p:pic>
            <p:nvPicPr>
              <p:cNvPr id="123" name="Picture 12" descr="Image result for Cassandra Logo">
                <a:extLst>
                  <a:ext uri="{FF2B5EF4-FFF2-40B4-BE49-F238E27FC236}">
                    <a16:creationId xmlns:a16="http://schemas.microsoft.com/office/drawing/2014/main" id="{0186462B-06CB-4AD4-BE1E-821C81CF6152}"/>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b="23122"/>
              <a:stretch/>
            </p:blipFill>
            <p:spPr bwMode="auto">
              <a:xfrm>
                <a:off x="10410839" y="956855"/>
                <a:ext cx="351824" cy="24787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03CDD855-79BF-4BBF-83F9-4CED3DECDD1D}"/>
                  </a:ext>
                </a:extLst>
              </p:cNvPr>
              <p:cNvSpPr txBox="1"/>
              <p:nvPr/>
            </p:nvSpPr>
            <p:spPr>
              <a:xfrm>
                <a:off x="10350308" y="1308254"/>
                <a:ext cx="472886"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Cassandra</a:t>
                </a:r>
              </a:p>
            </p:txBody>
          </p:sp>
        </p:grpSp>
        <p:grpSp>
          <p:nvGrpSpPr>
            <p:cNvPr id="13" name="Group 12">
              <a:extLst>
                <a:ext uri="{FF2B5EF4-FFF2-40B4-BE49-F238E27FC236}">
                  <a16:creationId xmlns:a16="http://schemas.microsoft.com/office/drawing/2014/main" id="{9A103AE1-D2A5-4715-92BA-84F0724DEA48}"/>
                </a:ext>
              </a:extLst>
            </p:cNvPr>
            <p:cNvGrpSpPr/>
            <p:nvPr/>
          </p:nvGrpSpPr>
          <p:grpSpPr>
            <a:xfrm>
              <a:off x="10628977" y="894032"/>
              <a:ext cx="320745" cy="477468"/>
              <a:chOff x="9821876" y="953897"/>
              <a:chExt cx="320745" cy="477468"/>
            </a:xfrm>
          </p:grpSpPr>
          <p:pic>
            <p:nvPicPr>
              <p:cNvPr id="113" name="Picture 112">
                <a:extLst>
                  <a:ext uri="{FF2B5EF4-FFF2-40B4-BE49-F238E27FC236}">
                    <a16:creationId xmlns:a16="http://schemas.microsoft.com/office/drawing/2014/main" id="{0326315F-9783-4E5C-B75A-3B4DAE6DC60F}"/>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9821876" y="953897"/>
                <a:ext cx="320745" cy="268531"/>
              </a:xfrm>
              <a:prstGeom prst="rect">
                <a:avLst/>
              </a:prstGeom>
            </p:spPr>
          </p:pic>
          <p:sp>
            <p:nvSpPr>
              <p:cNvPr id="36" name="TextBox 35">
                <a:extLst>
                  <a:ext uri="{FF2B5EF4-FFF2-40B4-BE49-F238E27FC236}">
                    <a16:creationId xmlns:a16="http://schemas.microsoft.com/office/drawing/2014/main" id="{B4F4C6DD-4493-419A-A72B-F81DADA818CD}"/>
                  </a:ext>
                </a:extLst>
              </p:cNvPr>
              <p:cNvSpPr txBox="1"/>
              <p:nvPr/>
            </p:nvSpPr>
            <p:spPr>
              <a:xfrm>
                <a:off x="9855611" y="1308254"/>
                <a:ext cx="253275"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12" name="Group 11">
              <a:extLst>
                <a:ext uri="{FF2B5EF4-FFF2-40B4-BE49-F238E27FC236}">
                  <a16:creationId xmlns:a16="http://schemas.microsoft.com/office/drawing/2014/main" id="{691B26D0-03FF-41C0-867E-40493A1C6F5E}"/>
                </a:ext>
              </a:extLst>
            </p:cNvPr>
            <p:cNvGrpSpPr/>
            <p:nvPr/>
          </p:nvGrpSpPr>
          <p:grpSpPr>
            <a:xfrm>
              <a:off x="9200792" y="832837"/>
              <a:ext cx="503344" cy="595242"/>
              <a:chOff x="9184255" y="897678"/>
              <a:chExt cx="503344" cy="595242"/>
            </a:xfrm>
          </p:grpSpPr>
          <p:pic>
            <p:nvPicPr>
              <p:cNvPr id="121" name="Graphic 120">
                <a:extLst>
                  <a:ext uri="{FF2B5EF4-FFF2-40B4-BE49-F238E27FC236}">
                    <a16:creationId xmlns:a16="http://schemas.microsoft.com/office/drawing/2014/main" id="{393CC312-6026-4739-A4EA-D3E1A9B7280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270832" y="897678"/>
                <a:ext cx="330190" cy="330190"/>
              </a:xfrm>
              <a:prstGeom prst="rect">
                <a:avLst/>
              </a:prstGeom>
            </p:spPr>
          </p:pic>
          <p:sp>
            <p:nvSpPr>
              <p:cNvPr id="37" name="TextBox 36">
                <a:extLst>
                  <a:ext uri="{FF2B5EF4-FFF2-40B4-BE49-F238E27FC236}">
                    <a16:creationId xmlns:a16="http://schemas.microsoft.com/office/drawing/2014/main" id="{63FE216E-29BD-4D8D-88CF-186AE99E7DD6}"/>
                  </a:ext>
                </a:extLst>
              </p:cNvPr>
              <p:cNvSpPr txBox="1"/>
              <p:nvPr/>
            </p:nvSpPr>
            <p:spPr>
              <a:xfrm>
                <a:off x="9184255" y="1246699"/>
                <a:ext cx="503344"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CosmosDB</a:t>
                </a:r>
              </a:p>
            </p:txBody>
          </p:sp>
        </p:grpSp>
        <p:grpSp>
          <p:nvGrpSpPr>
            <p:cNvPr id="11" name="Group 10">
              <a:extLst>
                <a:ext uri="{FF2B5EF4-FFF2-40B4-BE49-F238E27FC236}">
                  <a16:creationId xmlns:a16="http://schemas.microsoft.com/office/drawing/2014/main" id="{3FEB3128-2D9D-45E7-B1D6-3EA81265A3CB}"/>
                </a:ext>
              </a:extLst>
            </p:cNvPr>
            <p:cNvGrpSpPr/>
            <p:nvPr/>
          </p:nvGrpSpPr>
          <p:grpSpPr>
            <a:xfrm>
              <a:off x="8522467" y="841797"/>
              <a:ext cx="527388" cy="592591"/>
              <a:chOff x="8506996" y="900329"/>
              <a:chExt cx="527388" cy="592591"/>
            </a:xfrm>
          </p:grpSpPr>
          <p:pic>
            <p:nvPicPr>
              <p:cNvPr id="115" name="Picture 114">
                <a:extLst>
                  <a:ext uri="{FF2B5EF4-FFF2-40B4-BE49-F238E27FC236}">
                    <a16:creationId xmlns:a16="http://schemas.microsoft.com/office/drawing/2014/main" id="{2C018343-3ABC-4B32-9DB7-57245B7DD4F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8604473" y="900329"/>
                <a:ext cx="332433" cy="332433"/>
              </a:xfrm>
              <a:prstGeom prst="rect">
                <a:avLst/>
              </a:prstGeom>
            </p:spPr>
          </p:pic>
          <p:sp>
            <p:nvSpPr>
              <p:cNvPr id="38" name="TextBox 37">
                <a:extLst>
                  <a:ext uri="{FF2B5EF4-FFF2-40B4-BE49-F238E27FC236}">
                    <a16:creationId xmlns:a16="http://schemas.microsoft.com/office/drawing/2014/main" id="{9E17F8C9-66A3-4F02-8B09-E1BEF25C0E54}"/>
                  </a:ext>
                </a:extLst>
              </p:cNvPr>
              <p:cNvSpPr txBox="1"/>
              <p:nvPr/>
            </p:nvSpPr>
            <p:spPr>
              <a:xfrm>
                <a:off x="8506996" y="1246699"/>
                <a:ext cx="527388"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grpSp>
      <p:grpSp>
        <p:nvGrpSpPr>
          <p:cNvPr id="75" name="Group 74">
            <a:extLst>
              <a:ext uri="{FF2B5EF4-FFF2-40B4-BE49-F238E27FC236}">
                <a16:creationId xmlns:a16="http://schemas.microsoft.com/office/drawing/2014/main" id="{D91F7E06-D1CD-455C-B8CF-6475941BC921}"/>
              </a:ext>
            </a:extLst>
          </p:cNvPr>
          <p:cNvGrpSpPr/>
          <p:nvPr/>
        </p:nvGrpSpPr>
        <p:grpSpPr>
          <a:xfrm>
            <a:off x="6811509" y="4295716"/>
            <a:ext cx="5012267" cy="859376"/>
            <a:chOff x="6811509" y="4295716"/>
            <a:chExt cx="5012267" cy="859376"/>
          </a:xfrm>
        </p:grpSpPr>
        <p:sp>
          <p:nvSpPr>
            <p:cNvPr id="61" name="Rounded Rectangle 5">
              <a:extLst>
                <a:ext uri="{FF2B5EF4-FFF2-40B4-BE49-F238E27FC236}">
                  <a16:creationId xmlns:a16="http://schemas.microsoft.com/office/drawing/2014/main" id="{91EF0E93-2119-4C36-9A1D-A8D6FC7E83E1}"/>
                </a:ext>
              </a:extLst>
            </p:cNvPr>
            <p:cNvSpPr/>
            <p:nvPr/>
          </p:nvSpPr>
          <p:spPr bwMode="auto">
            <a:xfrm>
              <a:off x="6811509" y="4295716"/>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Secret</a:t>
              </a:r>
            </a:p>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rgbClr val="000000"/>
                  </a:solidFill>
                  <a:latin typeface="Segoe UI Semibold"/>
                </a:rPr>
                <a:t>Stores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28" name="Group 27">
              <a:extLst>
                <a:ext uri="{FF2B5EF4-FFF2-40B4-BE49-F238E27FC236}">
                  <a16:creationId xmlns:a16="http://schemas.microsoft.com/office/drawing/2014/main" id="{70B7984F-5ACE-4CF4-9943-E26347AE7968}"/>
                </a:ext>
              </a:extLst>
            </p:cNvPr>
            <p:cNvGrpSpPr/>
            <p:nvPr/>
          </p:nvGrpSpPr>
          <p:grpSpPr>
            <a:xfrm>
              <a:off x="8397432" y="4433548"/>
              <a:ext cx="777457" cy="634256"/>
              <a:chOff x="8397432" y="4433548"/>
              <a:chExt cx="777457" cy="634256"/>
            </a:xfrm>
          </p:grpSpPr>
          <p:sp>
            <p:nvSpPr>
              <p:cNvPr id="46" name="TextBox 45">
                <a:extLst>
                  <a:ext uri="{FF2B5EF4-FFF2-40B4-BE49-F238E27FC236}">
                    <a16:creationId xmlns:a16="http://schemas.microsoft.com/office/drawing/2014/main" id="{62DE5FA3-6475-49FB-A407-5FB0A7E5286F}"/>
                  </a:ext>
                </a:extLst>
              </p:cNvPr>
              <p:cNvSpPr txBox="1"/>
              <p:nvPr/>
            </p:nvSpPr>
            <p:spPr>
              <a:xfrm>
                <a:off x="8397432" y="4821583"/>
                <a:ext cx="777457"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Secrets Manager</a:t>
                </a:r>
              </a:p>
            </p:txBody>
          </p:sp>
          <p:pic>
            <p:nvPicPr>
              <p:cNvPr id="48" name="Graphic 47">
                <a:extLst>
                  <a:ext uri="{FF2B5EF4-FFF2-40B4-BE49-F238E27FC236}">
                    <a16:creationId xmlns:a16="http://schemas.microsoft.com/office/drawing/2014/main" id="{858372BD-C872-4442-A4E5-6C32C5CB63D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622082" y="4433548"/>
                <a:ext cx="328156" cy="328156"/>
              </a:xfrm>
              <a:prstGeom prst="rect">
                <a:avLst/>
              </a:prstGeom>
            </p:spPr>
          </p:pic>
        </p:grpSp>
        <p:grpSp>
          <p:nvGrpSpPr>
            <p:cNvPr id="30" name="Group 29">
              <a:extLst>
                <a:ext uri="{FF2B5EF4-FFF2-40B4-BE49-F238E27FC236}">
                  <a16:creationId xmlns:a16="http://schemas.microsoft.com/office/drawing/2014/main" id="{D5FD72F7-9125-4B06-8E60-8E0AC5538FB1}"/>
                </a:ext>
              </a:extLst>
            </p:cNvPr>
            <p:cNvGrpSpPr/>
            <p:nvPr/>
          </p:nvGrpSpPr>
          <p:grpSpPr>
            <a:xfrm>
              <a:off x="9246478" y="4430073"/>
              <a:ext cx="411972" cy="637731"/>
              <a:chOff x="9245411" y="4430073"/>
              <a:chExt cx="411972" cy="637731"/>
            </a:xfrm>
          </p:grpSpPr>
          <p:sp>
            <p:nvSpPr>
              <p:cNvPr id="45" name="TextBox 44">
                <a:extLst>
                  <a:ext uri="{FF2B5EF4-FFF2-40B4-BE49-F238E27FC236}">
                    <a16:creationId xmlns:a16="http://schemas.microsoft.com/office/drawing/2014/main" id="{B74C699E-36C8-4797-BDEA-D1A20C6E411B}"/>
                  </a:ext>
                </a:extLst>
              </p:cNvPr>
              <p:cNvSpPr txBox="1"/>
              <p:nvPr/>
            </p:nvSpPr>
            <p:spPr>
              <a:xfrm>
                <a:off x="9245411" y="4821583"/>
                <a:ext cx="411972"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KeyVault</a:t>
                </a:r>
              </a:p>
            </p:txBody>
          </p:sp>
          <p:pic>
            <p:nvPicPr>
              <p:cNvPr id="50" name="Graphic 49">
                <a:extLst>
                  <a:ext uri="{FF2B5EF4-FFF2-40B4-BE49-F238E27FC236}">
                    <a16:creationId xmlns:a16="http://schemas.microsoft.com/office/drawing/2014/main" id="{444F91B1-CB88-4F6C-B9E9-4202478A40E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277675" y="4430073"/>
                <a:ext cx="347444" cy="347444"/>
              </a:xfrm>
              <a:prstGeom prst="rect">
                <a:avLst/>
              </a:prstGeom>
            </p:spPr>
          </p:pic>
        </p:grpSp>
        <p:grpSp>
          <p:nvGrpSpPr>
            <p:cNvPr id="31" name="Group 30">
              <a:extLst>
                <a:ext uri="{FF2B5EF4-FFF2-40B4-BE49-F238E27FC236}">
                  <a16:creationId xmlns:a16="http://schemas.microsoft.com/office/drawing/2014/main" id="{13C9F317-4E64-409D-951F-407A74B9D00F}"/>
                </a:ext>
              </a:extLst>
            </p:cNvPr>
            <p:cNvGrpSpPr/>
            <p:nvPr/>
          </p:nvGrpSpPr>
          <p:grpSpPr>
            <a:xfrm>
              <a:off x="9766523" y="4399211"/>
              <a:ext cx="732573" cy="668593"/>
              <a:chOff x="9643345" y="4399211"/>
              <a:chExt cx="732573" cy="668593"/>
            </a:xfrm>
          </p:grpSpPr>
          <p:sp>
            <p:nvSpPr>
              <p:cNvPr id="44" name="TextBox 43">
                <a:extLst>
                  <a:ext uri="{FF2B5EF4-FFF2-40B4-BE49-F238E27FC236}">
                    <a16:creationId xmlns:a16="http://schemas.microsoft.com/office/drawing/2014/main" id="{11D9827C-EF20-4847-926C-934D91CAB5CB}"/>
                  </a:ext>
                </a:extLst>
              </p:cNvPr>
              <p:cNvSpPr txBox="1"/>
              <p:nvPr/>
            </p:nvSpPr>
            <p:spPr>
              <a:xfrm>
                <a:off x="9643345" y="4821583"/>
                <a:ext cx="732573"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Secret Manager</a:t>
                </a:r>
              </a:p>
            </p:txBody>
          </p:sp>
          <p:pic>
            <p:nvPicPr>
              <p:cNvPr id="10242" name="Picture 2">
                <a:extLst>
                  <a:ext uri="{FF2B5EF4-FFF2-40B4-BE49-F238E27FC236}">
                    <a16:creationId xmlns:a16="http://schemas.microsoft.com/office/drawing/2014/main" id="{09C89D2A-3923-41FB-9F94-CF0800D95E6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849987" y="4399211"/>
                <a:ext cx="319288" cy="3968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B4FD0CD8-FC12-43E1-8900-8187E1D183DE}"/>
                </a:ext>
              </a:extLst>
            </p:cNvPr>
            <p:cNvGrpSpPr/>
            <p:nvPr/>
          </p:nvGrpSpPr>
          <p:grpSpPr>
            <a:xfrm>
              <a:off x="10546495" y="4475785"/>
              <a:ext cx="485710" cy="592019"/>
              <a:chOff x="10359368" y="4475785"/>
              <a:chExt cx="485710" cy="592019"/>
            </a:xfrm>
          </p:grpSpPr>
          <p:sp>
            <p:nvSpPr>
              <p:cNvPr id="42" name="TextBox 41">
                <a:extLst>
                  <a:ext uri="{FF2B5EF4-FFF2-40B4-BE49-F238E27FC236}">
                    <a16:creationId xmlns:a16="http://schemas.microsoft.com/office/drawing/2014/main" id="{FDE43BD0-C231-4F47-8FA3-E7C5F7F079AF}"/>
                  </a:ext>
                </a:extLst>
              </p:cNvPr>
              <p:cNvSpPr txBox="1"/>
              <p:nvPr/>
            </p:nvSpPr>
            <p:spPr>
              <a:xfrm>
                <a:off x="10359368" y="4821583"/>
                <a:ext cx="485710"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gradFill>
                      <a:gsLst>
                        <a:gs pos="2917">
                          <a:srgbClr val="000000"/>
                        </a:gs>
                        <a:gs pos="30000">
                          <a:srgbClr val="000000"/>
                        </a:gs>
                      </a:gsLst>
                      <a:lin ang="5400000" scaled="0"/>
                    </a:gradFill>
                    <a:effectLst/>
                    <a:uLnTx/>
                    <a:uFillTx/>
                    <a:latin typeface="+mj-lt"/>
                    <a:ea typeface="+mn-ea"/>
                    <a:cs typeface="+mn-cs"/>
                  </a:rPr>
                  <a:t>HashiCorp</a:t>
                </a:r>
                <a:endPar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a:gradFill>
                      <a:gsLst>
                        <a:gs pos="2917">
                          <a:srgbClr val="000000"/>
                        </a:gs>
                        <a:gs pos="30000">
                          <a:srgbClr val="000000"/>
                        </a:gs>
                      </a:gsLst>
                      <a:lin ang="5400000" scaled="0"/>
                    </a:gradFill>
                    <a:latin typeface="+mj-lt"/>
                  </a:rPr>
                  <a:t>Vault</a:t>
                </a:r>
                <a:endPar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endParaRPr>
              </a:p>
            </p:txBody>
          </p:sp>
          <p:pic>
            <p:nvPicPr>
              <p:cNvPr id="9" name="Picture 2" descr="See the source image">
                <a:extLst>
                  <a:ext uri="{FF2B5EF4-FFF2-40B4-BE49-F238E27FC236}">
                    <a16:creationId xmlns:a16="http://schemas.microsoft.com/office/drawing/2014/main" id="{F1D86365-AB16-443F-AE76-EA7C67E8EB59}"/>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442578" y="4475785"/>
                <a:ext cx="319288" cy="3123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B4E90703-EA39-49B6-9559-6799E4CC3654}"/>
                </a:ext>
              </a:extLst>
            </p:cNvPr>
            <p:cNvGrpSpPr/>
            <p:nvPr/>
          </p:nvGrpSpPr>
          <p:grpSpPr>
            <a:xfrm>
              <a:off x="11131040" y="4441456"/>
              <a:ext cx="527388" cy="626348"/>
              <a:chOff x="10971534" y="4441456"/>
              <a:chExt cx="527388" cy="626348"/>
            </a:xfrm>
          </p:grpSpPr>
          <p:sp>
            <p:nvSpPr>
              <p:cNvPr id="41" name="TextBox 40">
                <a:extLst>
                  <a:ext uri="{FF2B5EF4-FFF2-40B4-BE49-F238E27FC236}">
                    <a16:creationId xmlns:a16="http://schemas.microsoft.com/office/drawing/2014/main" id="{B7E245BD-F420-4CB6-87A9-EEFB06F84660}"/>
                  </a:ext>
                </a:extLst>
              </p:cNvPr>
              <p:cNvSpPr txBox="1"/>
              <p:nvPr/>
            </p:nvSpPr>
            <p:spPr>
              <a:xfrm>
                <a:off x="10971534" y="4821583"/>
                <a:ext cx="527388"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Kubernetes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a:gradFill>
                      <a:gsLst>
                        <a:gs pos="2917">
                          <a:srgbClr val="000000"/>
                        </a:gs>
                        <a:gs pos="30000">
                          <a:srgbClr val="000000"/>
                        </a:gs>
                      </a:gsLst>
                      <a:lin ang="5400000" scaled="0"/>
                    </a:gradFill>
                    <a:latin typeface="+mj-lt"/>
                  </a:rPr>
                  <a:t>Secret</a:t>
                </a:r>
                <a:endPar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endParaRPr>
              </a:p>
            </p:txBody>
          </p:sp>
          <p:pic>
            <p:nvPicPr>
              <p:cNvPr id="10" name="Graphic 9">
                <a:extLst>
                  <a:ext uri="{FF2B5EF4-FFF2-40B4-BE49-F238E27FC236}">
                    <a16:creationId xmlns:a16="http://schemas.microsoft.com/office/drawing/2014/main" id="{E36A805E-C4A0-4DB6-8D0B-7485EFB479A9}"/>
                  </a:ext>
                </a:extLst>
              </p:cNvPr>
              <p:cNvPicPr>
                <a:picLocks noChangeAspect="1"/>
              </p:cNvPicPr>
              <p:nvPr/>
            </p:nvPicPr>
            <p:blipFill rotWithShape="1">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r="81683"/>
              <a:stretch/>
            </p:blipFill>
            <p:spPr>
              <a:xfrm>
                <a:off x="11051503" y="4441456"/>
                <a:ext cx="367449" cy="354585"/>
              </a:xfrm>
              <a:prstGeom prst="rect">
                <a:avLst/>
              </a:prstGeom>
            </p:spPr>
          </p:pic>
        </p:grpSp>
      </p:grpSp>
      <p:grpSp>
        <p:nvGrpSpPr>
          <p:cNvPr id="63" name="Group 62">
            <a:extLst>
              <a:ext uri="{FF2B5EF4-FFF2-40B4-BE49-F238E27FC236}">
                <a16:creationId xmlns:a16="http://schemas.microsoft.com/office/drawing/2014/main" id="{C3B54C7B-E08B-4E3B-8D10-D33900A04F55}"/>
              </a:ext>
            </a:extLst>
          </p:cNvPr>
          <p:cNvGrpSpPr/>
          <p:nvPr/>
        </p:nvGrpSpPr>
        <p:grpSpPr>
          <a:xfrm>
            <a:off x="6836292" y="1889788"/>
            <a:ext cx="5012267" cy="859376"/>
            <a:chOff x="6836292" y="1889788"/>
            <a:chExt cx="5012267" cy="859376"/>
          </a:xfrm>
        </p:grpSpPr>
        <p:sp>
          <p:nvSpPr>
            <p:cNvPr id="58" name="Rounded Rectangle 5">
              <a:extLst>
                <a:ext uri="{FF2B5EF4-FFF2-40B4-BE49-F238E27FC236}">
                  <a16:creationId xmlns:a16="http://schemas.microsoft.com/office/drawing/2014/main" id="{04E70FEC-A907-4FF4-AFD6-56E08E75428C}"/>
                </a:ext>
              </a:extLst>
            </p:cNvPr>
            <p:cNvSpPr/>
            <p:nvPr/>
          </p:nvSpPr>
          <p:spPr bwMode="auto">
            <a:xfrm>
              <a:off x="6836292" y="1889788"/>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rgbClr val="000000"/>
                  </a:solidFill>
                  <a:latin typeface="Segoe UI Semibold"/>
                </a:rPr>
                <a:t>Brokers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38" name="Group 137">
              <a:extLst>
                <a:ext uri="{FF2B5EF4-FFF2-40B4-BE49-F238E27FC236}">
                  <a16:creationId xmlns:a16="http://schemas.microsoft.com/office/drawing/2014/main" id="{21371B33-5A80-4FD2-9C29-073B25B01481}"/>
                </a:ext>
              </a:extLst>
            </p:cNvPr>
            <p:cNvGrpSpPr/>
            <p:nvPr/>
          </p:nvGrpSpPr>
          <p:grpSpPr>
            <a:xfrm>
              <a:off x="10628977" y="2085619"/>
              <a:ext cx="320745" cy="477468"/>
              <a:chOff x="9821876" y="953897"/>
              <a:chExt cx="320745" cy="477468"/>
            </a:xfrm>
          </p:grpSpPr>
          <p:pic>
            <p:nvPicPr>
              <p:cNvPr id="140" name="Picture 139">
                <a:extLst>
                  <a:ext uri="{FF2B5EF4-FFF2-40B4-BE49-F238E27FC236}">
                    <a16:creationId xmlns:a16="http://schemas.microsoft.com/office/drawing/2014/main" id="{ABB6D18A-5E38-4D65-B101-A18A2085D361}"/>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9821876" y="953897"/>
                <a:ext cx="320745" cy="268531"/>
              </a:xfrm>
              <a:prstGeom prst="rect">
                <a:avLst/>
              </a:prstGeom>
            </p:spPr>
          </p:pic>
          <p:sp>
            <p:nvSpPr>
              <p:cNvPr id="142" name="TextBox 141">
                <a:extLst>
                  <a:ext uri="{FF2B5EF4-FFF2-40B4-BE49-F238E27FC236}">
                    <a16:creationId xmlns:a16="http://schemas.microsoft.com/office/drawing/2014/main" id="{F20A0966-46ED-4D3A-86C7-51BC2015CE39}"/>
                  </a:ext>
                </a:extLst>
              </p:cNvPr>
              <p:cNvSpPr txBox="1"/>
              <p:nvPr/>
            </p:nvSpPr>
            <p:spPr>
              <a:xfrm>
                <a:off x="9855611" y="1308254"/>
                <a:ext cx="253275"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150" name="Group 149">
              <a:extLst>
                <a:ext uri="{FF2B5EF4-FFF2-40B4-BE49-F238E27FC236}">
                  <a16:creationId xmlns:a16="http://schemas.microsoft.com/office/drawing/2014/main" id="{B3412C62-1E44-4D6C-9A20-FE34C93DF9B4}"/>
                </a:ext>
              </a:extLst>
            </p:cNvPr>
            <p:cNvGrpSpPr/>
            <p:nvPr/>
          </p:nvGrpSpPr>
          <p:grpSpPr>
            <a:xfrm>
              <a:off x="8619944" y="2036350"/>
              <a:ext cx="332433" cy="592591"/>
              <a:chOff x="8604473" y="900329"/>
              <a:chExt cx="332433" cy="592591"/>
            </a:xfrm>
          </p:grpSpPr>
          <p:pic>
            <p:nvPicPr>
              <p:cNvPr id="152" name="Picture 114">
                <a:extLst>
                  <a:ext uri="{FF2B5EF4-FFF2-40B4-BE49-F238E27FC236}">
                    <a16:creationId xmlns:a16="http://schemas.microsoft.com/office/drawing/2014/main" id="{72971B67-60C0-4132-969F-4CB1DC68FB6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8604473" y="900329"/>
                <a:ext cx="332433" cy="332433"/>
              </a:xfrm>
              <a:prstGeom prst="rect">
                <a:avLst/>
              </a:prstGeom>
            </p:spPr>
          </p:pic>
          <p:sp>
            <p:nvSpPr>
              <p:cNvPr id="154" name="TextBox 153">
                <a:extLst>
                  <a:ext uri="{FF2B5EF4-FFF2-40B4-BE49-F238E27FC236}">
                    <a16:creationId xmlns:a16="http://schemas.microsoft.com/office/drawing/2014/main" id="{BA4016CD-EFFD-4DD7-8B38-7E9EB32AA6AE}"/>
                  </a:ext>
                </a:extLst>
              </p:cNvPr>
              <p:cNvSpPr txBox="1"/>
              <p:nvPr/>
            </p:nvSpPr>
            <p:spPr>
              <a:xfrm>
                <a:off x="8658479" y="1246699"/>
                <a:ext cx="224420"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SQS</a:t>
                </a:r>
              </a:p>
            </p:txBody>
          </p:sp>
        </p:grpSp>
        <p:grpSp>
          <p:nvGrpSpPr>
            <p:cNvPr id="156" name="Group 155">
              <a:extLst>
                <a:ext uri="{FF2B5EF4-FFF2-40B4-BE49-F238E27FC236}">
                  <a16:creationId xmlns:a16="http://schemas.microsoft.com/office/drawing/2014/main" id="{492E7688-1A71-4898-BDDF-DF3384CE66E3}"/>
                </a:ext>
              </a:extLst>
            </p:cNvPr>
            <p:cNvGrpSpPr/>
            <p:nvPr/>
          </p:nvGrpSpPr>
          <p:grpSpPr>
            <a:xfrm>
              <a:off x="9189572" y="2028943"/>
              <a:ext cx="525785" cy="595242"/>
              <a:chOff x="9173036" y="897678"/>
              <a:chExt cx="525785" cy="595242"/>
            </a:xfrm>
          </p:grpSpPr>
          <p:pic>
            <p:nvPicPr>
              <p:cNvPr id="157" name="Graphic 156">
                <a:extLst>
                  <a:ext uri="{FF2B5EF4-FFF2-40B4-BE49-F238E27FC236}">
                    <a16:creationId xmlns:a16="http://schemas.microsoft.com/office/drawing/2014/main" id="{DC2310D4-28C6-4E56-B518-5DD249764216}"/>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9270832" y="897678"/>
                <a:ext cx="330190" cy="330190"/>
              </a:xfrm>
              <a:prstGeom prst="rect">
                <a:avLst/>
              </a:prstGeom>
            </p:spPr>
          </p:pic>
          <p:sp>
            <p:nvSpPr>
              <p:cNvPr id="159" name="TextBox 158">
                <a:extLst>
                  <a:ext uri="{FF2B5EF4-FFF2-40B4-BE49-F238E27FC236}">
                    <a16:creationId xmlns:a16="http://schemas.microsoft.com/office/drawing/2014/main" id="{11C82B10-ACF7-4671-8A3A-3EE9E53B913B}"/>
                  </a:ext>
                </a:extLst>
              </p:cNvPr>
              <p:cNvSpPr txBox="1"/>
              <p:nvPr/>
            </p:nvSpPr>
            <p:spPr>
              <a:xfrm>
                <a:off x="9173036" y="1246699"/>
                <a:ext cx="525785"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Service Bus</a:t>
                </a:r>
              </a:p>
            </p:txBody>
          </p:sp>
        </p:grpSp>
        <p:grpSp>
          <p:nvGrpSpPr>
            <p:cNvPr id="160" name="Group 159">
              <a:extLst>
                <a:ext uri="{FF2B5EF4-FFF2-40B4-BE49-F238E27FC236}">
                  <a16:creationId xmlns:a16="http://schemas.microsoft.com/office/drawing/2014/main" id="{E1ACC027-8FEA-4708-8D5F-36DD03DB68B9}"/>
                </a:ext>
              </a:extLst>
            </p:cNvPr>
            <p:cNvGrpSpPr/>
            <p:nvPr/>
          </p:nvGrpSpPr>
          <p:grpSpPr>
            <a:xfrm>
              <a:off x="11155885" y="2090063"/>
              <a:ext cx="477696" cy="477468"/>
              <a:chOff x="9743401" y="953897"/>
              <a:chExt cx="477696" cy="477468"/>
            </a:xfrm>
          </p:grpSpPr>
          <p:pic>
            <p:nvPicPr>
              <p:cNvPr id="161" name="Picture 160">
                <a:extLst>
                  <a:ext uri="{FF2B5EF4-FFF2-40B4-BE49-F238E27FC236}">
                    <a16:creationId xmlns:a16="http://schemas.microsoft.com/office/drawing/2014/main" id="{CD375737-2BC0-4934-9805-C63C047E07D7}"/>
                  </a:ext>
                </a:extLst>
              </p:cNvPr>
              <p:cNvPicPr>
                <a:picLocks noChangeAspect="1"/>
              </p:cNvPicPr>
              <p:nvPr/>
            </p:nvPicPr>
            <p:blipFill>
              <a:blip r:embed="rId37">
                <a:extLst>
                  <a:ext uri="{28A0092B-C50C-407E-A947-70E740481C1C}">
                    <a14:useLocalDpi xmlns:a14="http://schemas.microsoft.com/office/drawing/2010/main" val="0"/>
                  </a:ext>
                </a:extLst>
              </a:blip>
              <a:srcRect/>
              <a:stretch/>
            </p:blipFill>
            <p:spPr>
              <a:xfrm>
                <a:off x="9845586" y="953897"/>
                <a:ext cx="273325" cy="268531"/>
              </a:xfrm>
              <a:prstGeom prst="rect">
                <a:avLst/>
              </a:prstGeom>
            </p:spPr>
          </p:pic>
          <p:sp>
            <p:nvSpPr>
              <p:cNvPr id="162" name="TextBox 161">
                <a:extLst>
                  <a:ext uri="{FF2B5EF4-FFF2-40B4-BE49-F238E27FC236}">
                    <a16:creationId xmlns:a16="http://schemas.microsoft.com/office/drawing/2014/main" id="{4C6145B9-35BC-499A-8310-241E6DAF58D9}"/>
                  </a:ext>
                </a:extLst>
              </p:cNvPr>
              <p:cNvSpPr txBox="1"/>
              <p:nvPr/>
            </p:nvSpPr>
            <p:spPr>
              <a:xfrm>
                <a:off x="9743401" y="1308254"/>
                <a:ext cx="477696"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RabbitMQ</a:t>
                </a:r>
              </a:p>
            </p:txBody>
          </p:sp>
        </p:grpSp>
        <p:grpSp>
          <p:nvGrpSpPr>
            <p:cNvPr id="163" name="Group 162">
              <a:extLst>
                <a:ext uri="{FF2B5EF4-FFF2-40B4-BE49-F238E27FC236}">
                  <a16:creationId xmlns:a16="http://schemas.microsoft.com/office/drawing/2014/main" id="{345C7A61-9CBD-4777-81E7-D6B6198664D8}"/>
                </a:ext>
              </a:extLst>
            </p:cNvPr>
            <p:cNvGrpSpPr/>
            <p:nvPr/>
          </p:nvGrpSpPr>
          <p:grpSpPr>
            <a:xfrm>
              <a:off x="9911570" y="1970590"/>
              <a:ext cx="442479" cy="658351"/>
              <a:chOff x="11147028" y="3239662"/>
              <a:chExt cx="442479" cy="658351"/>
            </a:xfrm>
          </p:grpSpPr>
          <p:sp>
            <p:nvSpPr>
              <p:cNvPr id="164" name="TextBox 163">
                <a:extLst>
                  <a:ext uri="{FF2B5EF4-FFF2-40B4-BE49-F238E27FC236}">
                    <a16:creationId xmlns:a16="http://schemas.microsoft.com/office/drawing/2014/main" id="{E77F4400-2081-4D40-9A0B-3AB6D8FE20E5}"/>
                  </a:ext>
                </a:extLst>
              </p:cNvPr>
              <p:cNvSpPr txBox="1"/>
              <p:nvPr/>
            </p:nvSpPr>
            <p:spPr>
              <a:xfrm>
                <a:off x="11167891" y="3651792"/>
                <a:ext cx="400751"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Pub/Sub</a:t>
                </a:r>
              </a:p>
            </p:txBody>
          </p:sp>
          <p:pic>
            <p:nvPicPr>
              <p:cNvPr id="165" name="Picture 164">
                <a:extLst>
                  <a:ext uri="{FF2B5EF4-FFF2-40B4-BE49-F238E27FC236}">
                    <a16:creationId xmlns:a16="http://schemas.microsoft.com/office/drawing/2014/main" id="{8D95EC9C-2F40-4F86-86C9-5ACF3B45B818}"/>
                  </a:ext>
                </a:extLst>
              </p:cNvPr>
              <p:cNvPicPr>
                <a:picLocks noChangeAspect="1"/>
              </p:cNvPicPr>
              <p:nvPr/>
            </p:nvPicPr>
            <p:blipFill>
              <a:blip r:embed="rId38"/>
              <a:stretch>
                <a:fillRect/>
              </a:stretch>
            </p:blipFill>
            <p:spPr>
              <a:xfrm>
                <a:off x="11147028" y="3239662"/>
                <a:ext cx="442479" cy="442479"/>
              </a:xfrm>
              <a:prstGeom prst="rect">
                <a:avLst/>
              </a:prstGeom>
            </p:spPr>
          </p:pic>
        </p:grpSp>
      </p:grpSp>
      <p:pic>
        <p:nvPicPr>
          <p:cNvPr id="78" name="Graphic 77">
            <a:extLst>
              <a:ext uri="{FF2B5EF4-FFF2-40B4-BE49-F238E27FC236}">
                <a16:creationId xmlns:a16="http://schemas.microsoft.com/office/drawing/2014/main" id="{634828F1-293E-4122-94C0-13268452F17E}"/>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7014506" y="875198"/>
            <a:ext cx="298842" cy="489176"/>
          </a:xfrm>
          <a:prstGeom prst="rect">
            <a:avLst/>
          </a:prstGeom>
        </p:spPr>
      </p:pic>
      <p:pic>
        <p:nvPicPr>
          <p:cNvPr id="80" name="Graphic 79">
            <a:extLst>
              <a:ext uri="{FF2B5EF4-FFF2-40B4-BE49-F238E27FC236}">
                <a16:creationId xmlns:a16="http://schemas.microsoft.com/office/drawing/2014/main" id="{5171816B-E34B-4E84-8866-CF9B17A52277}"/>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6948716" y="2221394"/>
            <a:ext cx="430421" cy="218797"/>
          </a:xfrm>
          <a:prstGeom prst="rect">
            <a:avLst/>
          </a:prstGeom>
        </p:spPr>
      </p:pic>
      <p:pic>
        <p:nvPicPr>
          <p:cNvPr id="81" name="Graphic 80">
            <a:extLst>
              <a:ext uri="{FF2B5EF4-FFF2-40B4-BE49-F238E27FC236}">
                <a16:creationId xmlns:a16="http://schemas.microsoft.com/office/drawing/2014/main" id="{5FF8B189-ABC0-443B-8973-EF02F12AF79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a:stretch/>
        </p:blipFill>
        <p:spPr>
          <a:xfrm>
            <a:off x="6899147" y="3342014"/>
            <a:ext cx="479990" cy="383486"/>
          </a:xfrm>
          <a:prstGeom prst="rect">
            <a:avLst/>
          </a:prstGeom>
        </p:spPr>
      </p:pic>
      <p:pic>
        <p:nvPicPr>
          <p:cNvPr id="83" name="Graphic 82">
            <a:extLst>
              <a:ext uri="{FF2B5EF4-FFF2-40B4-BE49-F238E27FC236}">
                <a16:creationId xmlns:a16="http://schemas.microsoft.com/office/drawing/2014/main" id="{3A3C5632-44A1-4C47-ADAF-22A0891C73CE}"/>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p:blipFill>
        <p:spPr>
          <a:xfrm>
            <a:off x="6964938" y="4515945"/>
            <a:ext cx="348410" cy="441552"/>
          </a:xfrm>
          <a:prstGeom prst="rect">
            <a:avLst/>
          </a:prstGeom>
        </p:spPr>
      </p:pic>
      <p:pic>
        <p:nvPicPr>
          <p:cNvPr id="84" name="Graphic 83">
            <a:extLst>
              <a:ext uri="{FF2B5EF4-FFF2-40B4-BE49-F238E27FC236}">
                <a16:creationId xmlns:a16="http://schemas.microsoft.com/office/drawing/2014/main" id="{65B9C00B-3571-44EA-AB41-875C9E0B72A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6920598" y="5731217"/>
            <a:ext cx="486656" cy="416934"/>
          </a:xfrm>
          <a:prstGeom prst="rect">
            <a:avLst/>
          </a:prstGeom>
        </p:spPr>
      </p:pic>
    </p:spTree>
    <p:extLst>
      <p:ext uri="{BB962C8B-B14F-4D97-AF65-F5344CB8AC3E}">
        <p14:creationId xmlns:p14="http://schemas.microsoft.com/office/powerpoint/2010/main" val="2379445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par>
                                <p:cTn id="8" presetID="42" presetClass="path" presetSubtype="0" decel="100000" fill="hold" nodeType="withEffect">
                                  <p:stCondLst>
                                    <p:cond delay="0"/>
                                  </p:stCondLst>
                                  <p:childTnLst>
                                    <p:animMotion origin="layout" path="M 2.70833E-6 -3.7037E-7 L 2.70833E-6 0.02569 " pathEditMode="relative" rAng="0" ptsTypes="AA">
                                      <p:cBhvr>
                                        <p:cTn id="9" dur="500" spd="-100000" fill="hold"/>
                                        <p:tgtEl>
                                          <p:spTgt spid="60"/>
                                        </p:tgtEl>
                                        <p:attrNameLst>
                                          <p:attrName>ppt_x</p:attrName>
                                          <p:attrName>ppt_y</p:attrName>
                                        </p:attrNameLst>
                                      </p:cBhvr>
                                      <p:rCtr x="0" y="1273"/>
                                    </p:animMotion>
                                  </p:childTnLst>
                                </p:cTn>
                              </p:par>
                              <p:par>
                                <p:cTn id="10" presetID="22" presetClass="entr" presetSubtype="8" fill="hold"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left)">
                                      <p:cBhvr>
                                        <p:cTn id="12" dur="500"/>
                                        <p:tgtEl>
                                          <p:spTgt spid="63"/>
                                        </p:tgtEl>
                                      </p:cBhvr>
                                    </p:animEffect>
                                  </p:childTnLst>
                                </p:cTn>
                              </p:par>
                              <p:par>
                                <p:cTn id="13" presetID="42" presetClass="path" presetSubtype="0" decel="100000" fill="hold" nodeType="withEffect">
                                  <p:stCondLst>
                                    <p:cond delay="0"/>
                                  </p:stCondLst>
                                  <p:childTnLst>
                                    <p:animMotion origin="layout" path="M 2.70833E-6 -3.7037E-7 L 2.70833E-6 0.02569 " pathEditMode="relative" rAng="0" ptsTypes="AA">
                                      <p:cBhvr>
                                        <p:cTn id="14" dur="500" spd="-100000" fill="hold"/>
                                        <p:tgtEl>
                                          <p:spTgt spid="63"/>
                                        </p:tgtEl>
                                        <p:attrNameLst>
                                          <p:attrName>ppt_x</p:attrName>
                                          <p:attrName>ppt_y</p:attrName>
                                        </p:attrNameLst>
                                      </p:cBhvr>
                                      <p:rCtr x="0" y="1273"/>
                                    </p:animMotion>
                                  </p:childTnLst>
                                </p:cTn>
                              </p:par>
                              <p:par>
                                <p:cTn id="15" presetID="22" presetClass="entr" presetSubtype="8"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left)">
                                      <p:cBhvr>
                                        <p:cTn id="17" dur="500"/>
                                        <p:tgtEl>
                                          <p:spTgt spid="74"/>
                                        </p:tgtEl>
                                      </p:cBhvr>
                                    </p:animEffect>
                                  </p:childTnLst>
                                </p:cTn>
                              </p:par>
                              <p:par>
                                <p:cTn id="18" presetID="42" presetClass="path" presetSubtype="0" decel="100000" fill="hold" nodeType="withEffect">
                                  <p:stCondLst>
                                    <p:cond delay="0"/>
                                  </p:stCondLst>
                                  <p:childTnLst>
                                    <p:animMotion origin="layout" path="M 2.70833E-6 -3.7037E-7 L 2.70833E-6 0.02569 " pathEditMode="relative" rAng="0" ptsTypes="AA">
                                      <p:cBhvr>
                                        <p:cTn id="19" dur="500" spd="-100000" fill="hold"/>
                                        <p:tgtEl>
                                          <p:spTgt spid="74"/>
                                        </p:tgtEl>
                                        <p:attrNameLst>
                                          <p:attrName>ppt_x</p:attrName>
                                          <p:attrName>ppt_y</p:attrName>
                                        </p:attrNameLst>
                                      </p:cBhvr>
                                      <p:rCtr x="0" y="1273"/>
                                    </p:animMotion>
                                  </p:childTnLst>
                                </p:cTn>
                              </p:par>
                              <p:par>
                                <p:cTn id="20" presetID="22" presetClass="entr" presetSubtype="8" fill="hold" nodeType="with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par>
                                <p:cTn id="23" presetID="42" presetClass="path" presetSubtype="0" decel="100000" fill="hold" nodeType="withEffect">
                                  <p:stCondLst>
                                    <p:cond delay="0"/>
                                  </p:stCondLst>
                                  <p:childTnLst>
                                    <p:animMotion origin="layout" path="M 2.70833E-6 -3.7037E-7 L 2.70833E-6 0.02569 " pathEditMode="relative" rAng="0" ptsTypes="AA">
                                      <p:cBhvr>
                                        <p:cTn id="24" dur="500" spd="-100000" fill="hold"/>
                                        <p:tgtEl>
                                          <p:spTgt spid="75"/>
                                        </p:tgtEl>
                                        <p:attrNameLst>
                                          <p:attrName>ppt_x</p:attrName>
                                          <p:attrName>ppt_y</p:attrName>
                                        </p:attrNameLst>
                                      </p:cBhvr>
                                      <p:rCtr x="0" y="1273"/>
                                    </p:animMotion>
                                  </p:childTnLst>
                                </p:cTn>
                              </p:par>
                              <p:par>
                                <p:cTn id="25" presetID="22" presetClass="entr" presetSubtype="8"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par>
                                <p:cTn id="28" presetID="42" presetClass="path" presetSubtype="0" decel="100000" fill="hold" nodeType="withEffect">
                                  <p:stCondLst>
                                    <p:cond delay="0"/>
                                  </p:stCondLst>
                                  <p:childTnLst>
                                    <p:animMotion origin="layout" path="M 2.70833E-6 -3.7037E-7 L 2.70833E-6 0.02569 " pathEditMode="relative" rAng="0" ptsTypes="AA">
                                      <p:cBhvr>
                                        <p:cTn id="29" dur="500" spd="-100000" fill="hold"/>
                                        <p:tgtEl>
                                          <p:spTgt spid="17"/>
                                        </p:tgtEl>
                                        <p:attrNameLst>
                                          <p:attrName>ppt_x</p:attrName>
                                          <p:attrName>ppt_y</p:attrName>
                                        </p:attrNameLst>
                                      </p:cBhvr>
                                      <p:rCtr x="0" y="1273"/>
                                    </p:animMotion>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wipe(left)">
                                      <p:cBhvr>
                                        <p:cTn id="33" dur="500"/>
                                        <p:tgtEl>
                                          <p:spTgt spid="85"/>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wipe(left)">
                                      <p:cBhvr>
                                        <p:cTn id="37" dur="500"/>
                                        <p:tgtEl>
                                          <p:spTgt spid="77"/>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dirty="0"/>
              <a:t>Portable apps </a:t>
            </a:r>
          </a:p>
        </p:txBody>
      </p:sp>
      <p:pic>
        <p:nvPicPr>
          <p:cNvPr id="2" name="Graphic 1">
            <a:extLst>
              <a:ext uri="{FF2B5EF4-FFF2-40B4-BE49-F238E27FC236}">
                <a16:creationId xmlns:a16="http://schemas.microsoft.com/office/drawing/2014/main" id="{0FFB7A13-DF5B-4619-BB26-ECB6103515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08731" y="3543014"/>
            <a:ext cx="2476500" cy="2438400"/>
          </a:xfrm>
          <a:prstGeom prst="rect">
            <a:avLst/>
          </a:prstGeom>
        </p:spPr>
      </p:pic>
      <p:pic>
        <p:nvPicPr>
          <p:cNvPr id="3" name="Graphic 2">
            <a:extLst>
              <a:ext uri="{FF2B5EF4-FFF2-40B4-BE49-F238E27FC236}">
                <a16:creationId xmlns:a16="http://schemas.microsoft.com/office/drawing/2014/main" id="{01012522-F5DA-47D4-80F5-6A8CA62ABC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7198" y="3913809"/>
            <a:ext cx="486358" cy="567418"/>
          </a:xfrm>
          <a:prstGeom prst="rect">
            <a:avLst/>
          </a:prstGeom>
        </p:spPr>
      </p:pic>
    </p:spTree>
    <p:extLst>
      <p:ext uri="{BB962C8B-B14F-4D97-AF65-F5344CB8AC3E}">
        <p14:creationId xmlns:p14="http://schemas.microsoft.com/office/powerpoint/2010/main" val="656496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381AC-D5C9-44E1-8491-EF3B954AEC83}"/>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DA3AF9F9-4B44-4ADD-BEA1-85CA1DF869BB}"/>
              </a:ext>
            </a:extLst>
          </p:cNvPr>
          <p:cNvSpPr>
            <a:spLocks noGrp="1"/>
          </p:cNvSpPr>
          <p:nvPr>
            <p:ph idx="1"/>
          </p:nvPr>
        </p:nvSpPr>
        <p:spPr>
          <a:xfrm>
            <a:off x="838200" y="1825625"/>
            <a:ext cx="8875643" cy="4376392"/>
          </a:xfrm>
        </p:spPr>
        <p:txBody>
          <a:bodyPr>
            <a:normAutofit fontScale="92500" lnSpcReduction="20000"/>
          </a:bodyPr>
          <a:lstStyle/>
          <a:p>
            <a:r>
              <a:rPr lang="en-US" dirty="0"/>
              <a:t>Getting Started guide: </a:t>
            </a:r>
            <a:r>
              <a:rPr lang="en-US" dirty="0">
                <a:hlinkClick r:id="rId2"/>
              </a:rPr>
              <a:t>https://docs.dapr.io/getting-started/</a:t>
            </a:r>
            <a:endParaRPr lang="en-US" dirty="0"/>
          </a:p>
          <a:p>
            <a:r>
              <a:rPr lang="en-US" dirty="0" err="1"/>
              <a:t>Dapr</a:t>
            </a:r>
            <a:r>
              <a:rPr lang="en-US" dirty="0"/>
              <a:t> SDK for .NET:  </a:t>
            </a:r>
            <a:r>
              <a:rPr lang="en-US" dirty="0">
                <a:hlinkClick r:id="rId3"/>
              </a:rPr>
              <a:t>https://docs.dapr.io/developing-applications/sdks/dotnet/</a:t>
            </a:r>
            <a:r>
              <a:rPr lang="en-US" dirty="0"/>
              <a:t> </a:t>
            </a:r>
          </a:p>
          <a:p>
            <a:r>
              <a:rPr lang="en-US" dirty="0"/>
              <a:t>Azure Container Apps: </a:t>
            </a:r>
            <a:r>
              <a:rPr lang="en-US" dirty="0">
                <a:hlinkClick r:id="rId4"/>
              </a:rPr>
              <a:t>https://aka.ms/containerapps</a:t>
            </a:r>
            <a:r>
              <a:rPr lang="en-US" dirty="0"/>
              <a:t> </a:t>
            </a:r>
          </a:p>
          <a:p>
            <a:r>
              <a:rPr lang="en-US" dirty="0"/>
              <a:t>Azure Kubernetes Service (AKS): </a:t>
            </a:r>
            <a:r>
              <a:rPr lang="en-US" dirty="0">
                <a:hlinkClick r:id="rId5"/>
              </a:rPr>
              <a:t>https://aka.ms/dapraks</a:t>
            </a:r>
            <a:r>
              <a:rPr lang="en-US" dirty="0"/>
              <a:t> </a:t>
            </a:r>
          </a:p>
          <a:p>
            <a:r>
              <a:rPr lang="en-US" dirty="0"/>
              <a:t>Sample – Store API: </a:t>
            </a:r>
            <a:r>
              <a:rPr lang="en-US" dirty="0">
                <a:hlinkClick r:id="rId6"/>
              </a:rPr>
              <a:t>https://aka.ms/daprstoreapi</a:t>
            </a:r>
            <a:r>
              <a:rPr lang="en-US" dirty="0"/>
              <a:t> </a:t>
            </a:r>
          </a:p>
          <a:p>
            <a:r>
              <a:rPr lang="en-US" dirty="0"/>
              <a:t>Sample – Twitter sentiment: </a:t>
            </a:r>
            <a:r>
              <a:rPr lang="en-US" dirty="0">
                <a:hlinkClick r:id="rId7"/>
              </a:rPr>
              <a:t>https://aka.ms/daprtwitter</a:t>
            </a:r>
            <a:r>
              <a:rPr lang="en-US" dirty="0"/>
              <a:t> </a:t>
            </a:r>
          </a:p>
          <a:p>
            <a:r>
              <a:rPr lang="en-US" dirty="0"/>
              <a:t>Join the community: </a:t>
            </a:r>
            <a:r>
              <a:rPr lang="en-US" dirty="0">
                <a:hlinkClick r:id="rId8"/>
              </a:rPr>
              <a:t>https://github.com/dapr/community/blob/master/README.md</a:t>
            </a:r>
            <a:r>
              <a:rPr lang="en-US" dirty="0"/>
              <a:t> </a:t>
            </a:r>
          </a:p>
        </p:txBody>
      </p:sp>
      <p:pic>
        <p:nvPicPr>
          <p:cNvPr id="5" name="Graphic 4">
            <a:extLst>
              <a:ext uri="{FF2B5EF4-FFF2-40B4-BE49-F238E27FC236}">
                <a16:creationId xmlns:a16="http://schemas.microsoft.com/office/drawing/2014/main" id="{5473C4BB-5F5F-44AD-8760-98AC651E08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99500" y="4103877"/>
            <a:ext cx="3492500" cy="2324100"/>
          </a:xfrm>
          <a:prstGeom prst="rect">
            <a:avLst/>
          </a:prstGeom>
        </p:spPr>
      </p:pic>
    </p:spTree>
    <p:extLst>
      <p:ext uri="{BB962C8B-B14F-4D97-AF65-F5344CB8AC3E}">
        <p14:creationId xmlns:p14="http://schemas.microsoft.com/office/powerpoint/2010/main" val="1670077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8AD5E0-0C61-DD4A-B5A5-A197677F4E31}"/>
              </a:ext>
            </a:extLst>
          </p:cNvPr>
          <p:cNvSpPr>
            <a:spLocks noGrp="1"/>
          </p:cNvSpPr>
          <p:nvPr>
            <p:ph type="title"/>
          </p:nvPr>
        </p:nvSpPr>
        <p:spPr/>
        <p:txBody>
          <a:bodyPr/>
          <a:lstStyle/>
          <a:p>
            <a:r>
              <a:rPr lang="en-US"/>
              <a:t>Code Sample</a:t>
            </a:r>
          </a:p>
        </p:txBody>
      </p:sp>
      <p:sp>
        <p:nvSpPr>
          <p:cNvPr id="6" name="Content Placeholder 5">
            <a:extLst>
              <a:ext uri="{FF2B5EF4-FFF2-40B4-BE49-F238E27FC236}">
                <a16:creationId xmlns:a16="http://schemas.microsoft.com/office/drawing/2014/main" id="{FDB6D46C-914E-ED4A-BF28-8900AF0ED6B7}"/>
              </a:ext>
            </a:extLst>
          </p:cNvPr>
          <p:cNvSpPr>
            <a:spLocks noGrp="1"/>
          </p:cNvSpPr>
          <p:nvPr>
            <p:ph idx="1"/>
          </p:nvPr>
        </p:nvSpPr>
        <p:spPr/>
        <p:txBody>
          <a:bodyPr/>
          <a:lstStyle/>
          <a:p>
            <a:r>
              <a:rPr lang="en-US"/>
              <a:t>Code sample</a:t>
            </a:r>
          </a:p>
        </p:txBody>
      </p:sp>
    </p:spTree>
    <p:extLst>
      <p:ext uri="{BB962C8B-B14F-4D97-AF65-F5344CB8AC3E}">
        <p14:creationId xmlns:p14="http://schemas.microsoft.com/office/powerpoint/2010/main" val="1561872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err="1"/>
              <a:t>Announcemnet</a:t>
            </a:r>
            <a:endParaRPr lang="en-US"/>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p:txBody>
          <a:bodyPr/>
          <a:lstStyle/>
          <a:p>
            <a:r>
              <a:rPr lang="en-US"/>
              <a:t>Value prop 1</a:t>
            </a:r>
          </a:p>
          <a:p>
            <a:r>
              <a:rPr lang="en-US"/>
              <a:t>Value prop 2</a:t>
            </a:r>
          </a:p>
          <a:p>
            <a:r>
              <a:rPr lang="en-US"/>
              <a:t>Value prop 3</a:t>
            </a:r>
          </a:p>
        </p:txBody>
      </p:sp>
    </p:spTree>
    <p:extLst>
      <p:ext uri="{BB962C8B-B14F-4D97-AF65-F5344CB8AC3E}">
        <p14:creationId xmlns:p14="http://schemas.microsoft.com/office/powerpoint/2010/main" val="4113657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endParaRPr lang="en-US"/>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6278298-5616-5240-B64F-74FC65C49F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5000" y="660400"/>
            <a:ext cx="3111500" cy="2324100"/>
          </a:xfrm>
          <a:prstGeom prst="rect">
            <a:avLst/>
          </a:prstGeom>
        </p:spPr>
      </p:pic>
      <p:pic>
        <p:nvPicPr>
          <p:cNvPr id="3" name="Graphic 2">
            <a:extLst>
              <a:ext uri="{FF2B5EF4-FFF2-40B4-BE49-F238E27FC236}">
                <a16:creationId xmlns:a16="http://schemas.microsoft.com/office/drawing/2014/main" id="{C1E35C0B-C603-4048-9F2E-37B62EDF98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0312" y="947949"/>
            <a:ext cx="2748788" cy="2036551"/>
          </a:xfrm>
          <a:prstGeom prst="rect">
            <a:avLst/>
          </a:prstGeom>
        </p:spPr>
      </p:pic>
      <p:pic>
        <p:nvPicPr>
          <p:cNvPr id="4" name="Graphic 3">
            <a:extLst>
              <a:ext uri="{FF2B5EF4-FFF2-40B4-BE49-F238E27FC236}">
                <a16:creationId xmlns:a16="http://schemas.microsoft.com/office/drawing/2014/main" id="{04914E7D-2C7A-3A4D-8E56-992B7A9D1F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8500" y="660400"/>
            <a:ext cx="2209800" cy="2324100"/>
          </a:xfrm>
          <a:prstGeom prst="rect">
            <a:avLst/>
          </a:prstGeom>
        </p:spPr>
      </p:pic>
      <p:pic>
        <p:nvPicPr>
          <p:cNvPr id="5" name="Graphic 4">
            <a:extLst>
              <a:ext uri="{FF2B5EF4-FFF2-40B4-BE49-F238E27FC236}">
                <a16:creationId xmlns:a16="http://schemas.microsoft.com/office/drawing/2014/main" id="{2873527B-86C7-F441-8A83-EE91C8A68C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6257" y="3661228"/>
            <a:ext cx="2295406" cy="2285999"/>
          </a:xfrm>
          <a:prstGeom prst="rect">
            <a:avLst/>
          </a:prstGeom>
        </p:spPr>
      </p:pic>
      <p:pic>
        <p:nvPicPr>
          <p:cNvPr id="6" name="Graphic 5">
            <a:extLst>
              <a:ext uri="{FF2B5EF4-FFF2-40B4-BE49-F238E27FC236}">
                <a16:creationId xmlns:a16="http://schemas.microsoft.com/office/drawing/2014/main" id="{D150BB56-2D32-9643-B0BC-4283053D50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10000" y="3429000"/>
            <a:ext cx="2404233" cy="2518227"/>
          </a:xfrm>
          <a:prstGeom prst="rect">
            <a:avLst/>
          </a:prstGeom>
        </p:spPr>
      </p:pic>
      <p:pic>
        <p:nvPicPr>
          <p:cNvPr id="7" name="Graphic 6">
            <a:extLst>
              <a:ext uri="{FF2B5EF4-FFF2-40B4-BE49-F238E27FC236}">
                <a16:creationId xmlns:a16="http://schemas.microsoft.com/office/drawing/2014/main" id="{8F85B781-462B-354A-BC20-40AB44EFF9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98575" y="3429000"/>
            <a:ext cx="1968984" cy="2518227"/>
          </a:xfrm>
          <a:prstGeom prst="rect">
            <a:avLst/>
          </a:prstGeom>
        </p:spPr>
      </p:pic>
      <p:pic>
        <p:nvPicPr>
          <p:cNvPr id="8" name="Graphic 7">
            <a:extLst>
              <a:ext uri="{FF2B5EF4-FFF2-40B4-BE49-F238E27FC236}">
                <a16:creationId xmlns:a16="http://schemas.microsoft.com/office/drawing/2014/main" id="{352669DD-356D-A94B-91AA-9A9B8216C86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97436" y="660400"/>
            <a:ext cx="1921463" cy="2413000"/>
          </a:xfrm>
          <a:prstGeom prst="rect">
            <a:avLst/>
          </a:prstGeom>
        </p:spPr>
      </p:pic>
      <p:pic>
        <p:nvPicPr>
          <p:cNvPr id="9" name="Graphic 8">
            <a:extLst>
              <a:ext uri="{FF2B5EF4-FFF2-40B4-BE49-F238E27FC236}">
                <a16:creationId xmlns:a16="http://schemas.microsoft.com/office/drawing/2014/main" id="{536F59E7-A5F9-9545-A0CE-0C45359658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76107" y="3428999"/>
            <a:ext cx="2062548" cy="2518228"/>
          </a:xfrm>
          <a:prstGeom prst="rect">
            <a:avLst/>
          </a:prstGeom>
        </p:spPr>
      </p:pic>
    </p:spTree>
    <p:extLst>
      <p:ext uri="{BB962C8B-B14F-4D97-AF65-F5344CB8AC3E}">
        <p14:creationId xmlns:p14="http://schemas.microsoft.com/office/powerpoint/2010/main" val="1281430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313"/>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en-US" dirty="0"/>
              <a:t>Building microservices with </a:t>
            </a:r>
            <a:r>
              <a:rPr lang="en-US" dirty="0" err="1"/>
              <a:t>Dapr</a:t>
            </a:r>
            <a:r>
              <a:rPr lang="en-US" dirty="0"/>
              <a:t> and .NET</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Paul Yuknewicz</a:t>
            </a:r>
          </a:p>
          <a:p>
            <a:r>
              <a:rPr lang="en-US" dirty="0"/>
              <a:t>Product Lead, Azure Dev Platform &amp; Frameworks</a:t>
            </a:r>
          </a:p>
          <a:p>
            <a:r>
              <a:rPr lang="en-US" dirty="0"/>
              <a:t>@paulyuki99 </a:t>
            </a:r>
          </a:p>
        </p:txBody>
      </p:sp>
      <p:pic>
        <p:nvPicPr>
          <p:cNvPr id="4" name="Graphic 3">
            <a:extLst>
              <a:ext uri="{FF2B5EF4-FFF2-40B4-BE49-F238E27FC236}">
                <a16:creationId xmlns:a16="http://schemas.microsoft.com/office/drawing/2014/main" id="{D30FDD8E-1388-4F10-927E-8BD13CDEF7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40188" y="3976564"/>
            <a:ext cx="486358" cy="567418"/>
          </a:xfrm>
          <a:prstGeom prst="rect">
            <a:avLst/>
          </a:prstGeom>
        </p:spPr>
      </p:pic>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ACDCA79-459D-9F41-809F-D152D2EF3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08431" y="3384550"/>
            <a:ext cx="3009900" cy="2146300"/>
          </a:xfrm>
          <a:prstGeom prst="rect">
            <a:avLst/>
          </a:prstGeom>
        </p:spPr>
      </p:pic>
      <p:pic>
        <p:nvPicPr>
          <p:cNvPr id="3" name="Graphic 2">
            <a:extLst>
              <a:ext uri="{FF2B5EF4-FFF2-40B4-BE49-F238E27FC236}">
                <a16:creationId xmlns:a16="http://schemas.microsoft.com/office/drawing/2014/main" id="{7506E619-1CBC-814A-A7B4-AC2964E9B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35193" y="3384550"/>
            <a:ext cx="2476500" cy="2235200"/>
          </a:xfrm>
          <a:prstGeom prst="rect">
            <a:avLst/>
          </a:prstGeom>
        </p:spPr>
      </p:pic>
      <p:pic>
        <p:nvPicPr>
          <p:cNvPr id="4" name="Graphic 3">
            <a:extLst>
              <a:ext uri="{FF2B5EF4-FFF2-40B4-BE49-F238E27FC236}">
                <a16:creationId xmlns:a16="http://schemas.microsoft.com/office/drawing/2014/main" id="{59066D9B-F622-5A4A-AC36-11996DC6E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68864" y="3429000"/>
            <a:ext cx="2120900" cy="2286000"/>
          </a:xfrm>
          <a:prstGeom prst="rect">
            <a:avLst/>
          </a:prstGeom>
        </p:spPr>
      </p:pic>
      <p:pic>
        <p:nvPicPr>
          <p:cNvPr id="5" name="Graphic 4">
            <a:extLst>
              <a:ext uri="{FF2B5EF4-FFF2-40B4-BE49-F238E27FC236}">
                <a16:creationId xmlns:a16="http://schemas.microsoft.com/office/drawing/2014/main" id="{152466BC-F1EC-9D4F-9F11-50A8B64D5F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5176" y="3591169"/>
            <a:ext cx="1917700" cy="2197100"/>
          </a:xfrm>
          <a:prstGeom prst="rect">
            <a:avLst/>
          </a:prstGeom>
        </p:spPr>
      </p:pic>
      <p:pic>
        <p:nvPicPr>
          <p:cNvPr id="6" name="Graphic 5">
            <a:extLst>
              <a:ext uri="{FF2B5EF4-FFF2-40B4-BE49-F238E27FC236}">
                <a16:creationId xmlns:a16="http://schemas.microsoft.com/office/drawing/2014/main" id="{73F3210D-4F88-3D4A-BD7A-ED5ECF1520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33757" y="238125"/>
            <a:ext cx="2362200" cy="2794000"/>
          </a:xfrm>
          <a:prstGeom prst="rect">
            <a:avLst/>
          </a:prstGeom>
        </p:spPr>
      </p:pic>
      <p:pic>
        <p:nvPicPr>
          <p:cNvPr id="7" name="Graphic 6">
            <a:extLst>
              <a:ext uri="{FF2B5EF4-FFF2-40B4-BE49-F238E27FC236}">
                <a16:creationId xmlns:a16="http://schemas.microsoft.com/office/drawing/2014/main" id="{55A89B88-63CA-964B-96B8-FAF29BB911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29350" y="370987"/>
            <a:ext cx="2590800" cy="2590800"/>
          </a:xfrm>
          <a:prstGeom prst="rect">
            <a:avLst/>
          </a:prstGeom>
        </p:spPr>
      </p:pic>
      <p:pic>
        <p:nvPicPr>
          <p:cNvPr id="8" name="Graphic 7">
            <a:extLst>
              <a:ext uri="{FF2B5EF4-FFF2-40B4-BE49-F238E27FC236}">
                <a16:creationId xmlns:a16="http://schemas.microsoft.com/office/drawing/2014/main" id="{3B9D4AD9-205D-8542-9C67-3416C9C67A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85432" y="701187"/>
            <a:ext cx="2552700" cy="2260600"/>
          </a:xfrm>
          <a:prstGeom prst="rect">
            <a:avLst/>
          </a:prstGeom>
        </p:spPr>
      </p:pic>
      <p:pic>
        <p:nvPicPr>
          <p:cNvPr id="9" name="Graphic 8">
            <a:extLst>
              <a:ext uri="{FF2B5EF4-FFF2-40B4-BE49-F238E27FC236}">
                <a16:creationId xmlns:a16="http://schemas.microsoft.com/office/drawing/2014/main" id="{1720C1D0-A4C4-7040-8621-3544C54DC8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2148" y="739287"/>
            <a:ext cx="2400300" cy="2184400"/>
          </a:xfrm>
          <a:prstGeom prst="rect">
            <a:avLst/>
          </a:prstGeom>
        </p:spPr>
      </p:pic>
    </p:spTree>
    <p:extLst>
      <p:ext uri="{BB962C8B-B14F-4D97-AF65-F5344CB8AC3E}">
        <p14:creationId xmlns:p14="http://schemas.microsoft.com/office/powerpoint/2010/main" val="2700942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0AECF16-ADE1-B14D-BB44-3AD470C134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0430" y="587375"/>
            <a:ext cx="2489200" cy="2286000"/>
          </a:xfrm>
          <a:prstGeom prst="rect">
            <a:avLst/>
          </a:prstGeom>
        </p:spPr>
      </p:pic>
      <p:pic>
        <p:nvPicPr>
          <p:cNvPr id="3" name="Graphic 2">
            <a:extLst>
              <a:ext uri="{FF2B5EF4-FFF2-40B4-BE49-F238E27FC236}">
                <a16:creationId xmlns:a16="http://schemas.microsoft.com/office/drawing/2014/main" id="{2C5E1354-5C00-3C43-A741-FBBADF14E2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6137" y="4132630"/>
            <a:ext cx="2438400" cy="2184400"/>
          </a:xfrm>
          <a:prstGeom prst="rect">
            <a:avLst/>
          </a:prstGeom>
        </p:spPr>
      </p:pic>
      <p:pic>
        <p:nvPicPr>
          <p:cNvPr id="4" name="Graphic 3">
            <a:extLst>
              <a:ext uri="{FF2B5EF4-FFF2-40B4-BE49-F238E27FC236}">
                <a16:creationId xmlns:a16="http://schemas.microsoft.com/office/drawing/2014/main" id="{A3D78CFD-A552-DD45-9BC2-B9CE76A1EF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10250" y="4200525"/>
            <a:ext cx="2324100" cy="2298700"/>
          </a:xfrm>
          <a:prstGeom prst="rect">
            <a:avLst/>
          </a:prstGeom>
        </p:spPr>
      </p:pic>
      <p:pic>
        <p:nvPicPr>
          <p:cNvPr id="5" name="Graphic 4">
            <a:extLst>
              <a:ext uri="{FF2B5EF4-FFF2-40B4-BE49-F238E27FC236}">
                <a16:creationId xmlns:a16="http://schemas.microsoft.com/office/drawing/2014/main" id="{23928131-1ED2-8F45-87AA-8B58CB802D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8375" y="3917950"/>
            <a:ext cx="2070100" cy="2209800"/>
          </a:xfrm>
          <a:prstGeom prst="rect">
            <a:avLst/>
          </a:prstGeom>
        </p:spPr>
      </p:pic>
      <p:pic>
        <p:nvPicPr>
          <p:cNvPr id="6" name="Graphic 5">
            <a:extLst>
              <a:ext uri="{FF2B5EF4-FFF2-40B4-BE49-F238E27FC236}">
                <a16:creationId xmlns:a16="http://schemas.microsoft.com/office/drawing/2014/main" id="{52D677A3-6981-AD44-B4E0-1D4B7163A6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875" y="3708888"/>
            <a:ext cx="3492500" cy="2324100"/>
          </a:xfrm>
          <a:prstGeom prst="rect">
            <a:avLst/>
          </a:prstGeom>
        </p:spPr>
      </p:pic>
      <p:pic>
        <p:nvPicPr>
          <p:cNvPr id="7" name="Graphic 6">
            <a:extLst>
              <a:ext uri="{FF2B5EF4-FFF2-40B4-BE49-F238E27FC236}">
                <a16:creationId xmlns:a16="http://schemas.microsoft.com/office/drawing/2014/main" id="{0E3598C7-3205-1448-9630-8429065B31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08375" y="587375"/>
            <a:ext cx="2997200" cy="2743200"/>
          </a:xfrm>
          <a:prstGeom prst="rect">
            <a:avLst/>
          </a:prstGeom>
        </p:spPr>
      </p:pic>
      <p:pic>
        <p:nvPicPr>
          <p:cNvPr id="8" name="Graphic 7">
            <a:extLst>
              <a:ext uri="{FF2B5EF4-FFF2-40B4-BE49-F238E27FC236}">
                <a16:creationId xmlns:a16="http://schemas.microsoft.com/office/drawing/2014/main" id="{7781B037-0EF8-FE4E-9034-1CBA5DDCC2B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45225" y="685800"/>
            <a:ext cx="2997200" cy="2743200"/>
          </a:xfrm>
          <a:prstGeom prst="rect">
            <a:avLst/>
          </a:prstGeom>
        </p:spPr>
      </p:pic>
      <p:pic>
        <p:nvPicPr>
          <p:cNvPr id="9" name="Graphic 8">
            <a:extLst>
              <a:ext uri="{FF2B5EF4-FFF2-40B4-BE49-F238E27FC236}">
                <a16:creationId xmlns:a16="http://schemas.microsoft.com/office/drawing/2014/main" id="{CCA2D074-14EC-2344-A8C5-8709902A16A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2370" y="711200"/>
            <a:ext cx="3048000" cy="2247900"/>
          </a:xfrm>
          <a:prstGeom prst="rect">
            <a:avLst/>
          </a:prstGeom>
        </p:spPr>
      </p:pic>
    </p:spTree>
    <p:extLst>
      <p:ext uri="{BB962C8B-B14F-4D97-AF65-F5344CB8AC3E}">
        <p14:creationId xmlns:p14="http://schemas.microsoft.com/office/powerpoint/2010/main" val="714984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5E535A4-AC74-4643-A96C-B564C66A0C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4699" y="1031551"/>
            <a:ext cx="2603500" cy="2222500"/>
          </a:xfrm>
          <a:prstGeom prst="rect">
            <a:avLst/>
          </a:prstGeom>
        </p:spPr>
      </p:pic>
      <p:pic>
        <p:nvPicPr>
          <p:cNvPr id="3" name="Graphic 2">
            <a:extLst>
              <a:ext uri="{FF2B5EF4-FFF2-40B4-BE49-F238E27FC236}">
                <a16:creationId xmlns:a16="http://schemas.microsoft.com/office/drawing/2014/main" id="{D69B65C5-B77F-5A40-8A6F-1AA1610B39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917251"/>
            <a:ext cx="2578100" cy="1917700"/>
          </a:xfrm>
          <a:prstGeom prst="rect">
            <a:avLst/>
          </a:prstGeom>
        </p:spPr>
      </p:pic>
      <p:pic>
        <p:nvPicPr>
          <p:cNvPr id="4" name="Graphic 3">
            <a:extLst>
              <a:ext uri="{FF2B5EF4-FFF2-40B4-BE49-F238E27FC236}">
                <a16:creationId xmlns:a16="http://schemas.microsoft.com/office/drawing/2014/main" id="{1F6FFF44-CDA3-A54D-9C95-D08202816C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33339" y="917251"/>
            <a:ext cx="2286000" cy="2451100"/>
          </a:xfrm>
          <a:prstGeom prst="rect">
            <a:avLst/>
          </a:prstGeom>
        </p:spPr>
      </p:pic>
      <p:pic>
        <p:nvPicPr>
          <p:cNvPr id="5" name="Graphic 4">
            <a:extLst>
              <a:ext uri="{FF2B5EF4-FFF2-40B4-BE49-F238E27FC236}">
                <a16:creationId xmlns:a16="http://schemas.microsoft.com/office/drawing/2014/main" id="{886EDA49-AD78-484A-998B-2527F2AABA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2298" y="917251"/>
            <a:ext cx="2514600" cy="2628900"/>
          </a:xfrm>
          <a:prstGeom prst="rect">
            <a:avLst/>
          </a:prstGeom>
        </p:spPr>
      </p:pic>
      <p:pic>
        <p:nvPicPr>
          <p:cNvPr id="6" name="Graphic 5">
            <a:extLst>
              <a:ext uri="{FF2B5EF4-FFF2-40B4-BE49-F238E27FC236}">
                <a16:creationId xmlns:a16="http://schemas.microsoft.com/office/drawing/2014/main" id="{9E0DA272-8FA1-5C45-89FF-BD05BE01D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6499" y="4029479"/>
            <a:ext cx="2590800" cy="1905000"/>
          </a:xfrm>
          <a:prstGeom prst="rect">
            <a:avLst/>
          </a:prstGeom>
        </p:spPr>
      </p:pic>
      <p:pic>
        <p:nvPicPr>
          <p:cNvPr id="7" name="Graphic 6">
            <a:extLst>
              <a:ext uri="{FF2B5EF4-FFF2-40B4-BE49-F238E27FC236}">
                <a16:creationId xmlns:a16="http://schemas.microsoft.com/office/drawing/2014/main" id="{9CD07EB7-3037-6441-B91C-E227E600C1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84699" y="3953279"/>
            <a:ext cx="2578100" cy="1981200"/>
          </a:xfrm>
          <a:prstGeom prst="rect">
            <a:avLst/>
          </a:prstGeom>
        </p:spPr>
      </p:pic>
      <p:pic>
        <p:nvPicPr>
          <p:cNvPr id="8" name="Graphic 7">
            <a:extLst>
              <a:ext uri="{FF2B5EF4-FFF2-40B4-BE49-F238E27FC236}">
                <a16:creationId xmlns:a16="http://schemas.microsoft.com/office/drawing/2014/main" id="{B1AD7105-B3F6-3945-AB9E-BBDD6A4EBFD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97600" y="3635779"/>
            <a:ext cx="2476500" cy="2438400"/>
          </a:xfrm>
          <a:prstGeom prst="rect">
            <a:avLst/>
          </a:prstGeom>
        </p:spPr>
      </p:pic>
      <p:pic>
        <p:nvPicPr>
          <p:cNvPr id="9" name="Graphic 8">
            <a:extLst>
              <a:ext uri="{FF2B5EF4-FFF2-40B4-BE49-F238E27FC236}">
                <a16:creationId xmlns:a16="http://schemas.microsoft.com/office/drawing/2014/main" id="{67D172CF-8F1D-AD45-A371-6499C93FA51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108901" y="4061229"/>
            <a:ext cx="2590800" cy="2120900"/>
          </a:xfrm>
          <a:prstGeom prst="rect">
            <a:avLst/>
          </a:prstGeom>
        </p:spPr>
      </p:pic>
    </p:spTree>
    <p:extLst>
      <p:ext uri="{BB962C8B-B14F-4D97-AF65-F5344CB8AC3E}">
        <p14:creationId xmlns:p14="http://schemas.microsoft.com/office/powerpoint/2010/main" val="2762594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A297515-726A-B249-B52D-8BA41908C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97042" y="783821"/>
            <a:ext cx="2984500" cy="2527300"/>
          </a:xfrm>
          <a:prstGeom prst="rect">
            <a:avLst/>
          </a:prstGeom>
        </p:spPr>
      </p:pic>
      <p:pic>
        <p:nvPicPr>
          <p:cNvPr id="3" name="Graphic 2">
            <a:extLst>
              <a:ext uri="{FF2B5EF4-FFF2-40B4-BE49-F238E27FC236}">
                <a16:creationId xmlns:a16="http://schemas.microsoft.com/office/drawing/2014/main" id="{D443FB5A-6472-4142-A9DB-DB29BE43EE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99" y="720321"/>
            <a:ext cx="2743200" cy="2590800"/>
          </a:xfrm>
          <a:prstGeom prst="rect">
            <a:avLst/>
          </a:prstGeom>
        </p:spPr>
      </p:pic>
      <p:pic>
        <p:nvPicPr>
          <p:cNvPr id="4" name="Graphic 3">
            <a:extLst>
              <a:ext uri="{FF2B5EF4-FFF2-40B4-BE49-F238E27FC236}">
                <a16:creationId xmlns:a16="http://schemas.microsoft.com/office/drawing/2014/main" id="{65F3D66D-F05B-E944-B96B-B6D5BE4ABF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56857" y="720321"/>
            <a:ext cx="2590800" cy="2552700"/>
          </a:xfrm>
          <a:prstGeom prst="rect">
            <a:avLst/>
          </a:prstGeom>
        </p:spPr>
      </p:pic>
      <p:pic>
        <p:nvPicPr>
          <p:cNvPr id="5" name="Graphic 4">
            <a:extLst>
              <a:ext uri="{FF2B5EF4-FFF2-40B4-BE49-F238E27FC236}">
                <a16:creationId xmlns:a16="http://schemas.microsoft.com/office/drawing/2014/main" id="{124FCB35-964A-3A45-8F2D-3C4ABF3ED9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024" y="554828"/>
            <a:ext cx="2168491" cy="2686443"/>
          </a:xfrm>
          <a:prstGeom prst="rect">
            <a:avLst/>
          </a:prstGeom>
        </p:spPr>
      </p:pic>
    </p:spTree>
    <p:extLst>
      <p:ext uri="{BB962C8B-B14F-4D97-AF65-F5344CB8AC3E}">
        <p14:creationId xmlns:p14="http://schemas.microsoft.com/office/powerpoint/2010/main" val="1716267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8CF959-556A-BD45-ACCB-4DBCC2FB07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91142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D8E6520-FB03-2A43-A2E7-56B03E0EFE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0461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picture containing umbrella&#10;&#10;Description automatically generated">
            <a:extLst>
              <a:ext uri="{FF2B5EF4-FFF2-40B4-BE49-F238E27FC236}">
                <a16:creationId xmlns:a16="http://schemas.microsoft.com/office/drawing/2014/main" id="{93685E5E-2B14-9849-BEF0-1E753B7EF6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7973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picture containing water, person, flying, blue&#10;&#10;Description automatically generated">
            <a:extLst>
              <a:ext uri="{FF2B5EF4-FFF2-40B4-BE49-F238E27FC236}">
                <a16:creationId xmlns:a16="http://schemas.microsoft.com/office/drawing/2014/main" id="{D0597831-665E-634E-B7D9-A6175A4C347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5166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9BE95372-693E-8145-BCAE-0E594E6A3EA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52505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637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B6DE6-641D-475C-8D76-D4B892DB0BD4}"/>
              </a:ext>
            </a:extLst>
          </p:cNvPr>
          <p:cNvSpPr>
            <a:spLocks noGrp="1"/>
          </p:cNvSpPr>
          <p:nvPr>
            <p:ph type="title"/>
          </p:nvPr>
        </p:nvSpPr>
        <p:spPr>
          <a:xfrm>
            <a:off x="588263" y="588962"/>
            <a:ext cx="11018520" cy="1115568"/>
          </a:xfrm>
        </p:spPr>
        <p:txBody>
          <a:bodyPr/>
          <a:lstStyle/>
          <a:p>
            <a:r>
              <a:rPr lang="en-US"/>
              <a:t>What is holding back microservice development?</a:t>
            </a:r>
          </a:p>
        </p:txBody>
      </p:sp>
      <p:sp>
        <p:nvSpPr>
          <p:cNvPr id="4" name="Text Placeholder 3">
            <a:extLst>
              <a:ext uri="{FF2B5EF4-FFF2-40B4-BE49-F238E27FC236}">
                <a16:creationId xmlns:a16="http://schemas.microsoft.com/office/drawing/2014/main" id="{3F84867A-DC53-442F-B3DD-3D8A8283CC1C}"/>
              </a:ext>
            </a:extLst>
          </p:cNvPr>
          <p:cNvSpPr>
            <a:spLocks noGrp="1"/>
          </p:cNvSpPr>
          <p:nvPr>
            <p:ph type="body" sz="quarter" idx="16"/>
          </p:nvPr>
        </p:nvSpPr>
        <p:spPr>
          <a:xfrm>
            <a:off x="588963" y="4338638"/>
            <a:ext cx="3290887" cy="553998"/>
          </a:xfrm>
        </p:spPr>
        <p:txBody>
          <a:bodyPr/>
          <a:lstStyle/>
          <a:p>
            <a:r>
              <a:rPr lang="en-US"/>
              <a:t>Limited tools and runtimes to build distributed applications</a:t>
            </a:r>
          </a:p>
        </p:txBody>
      </p:sp>
      <p:sp>
        <p:nvSpPr>
          <p:cNvPr id="6" name="Text Placeholder 5">
            <a:extLst>
              <a:ext uri="{FF2B5EF4-FFF2-40B4-BE49-F238E27FC236}">
                <a16:creationId xmlns:a16="http://schemas.microsoft.com/office/drawing/2014/main" id="{040F37A2-F5F9-4148-9619-A214261FC45B}"/>
              </a:ext>
            </a:extLst>
          </p:cNvPr>
          <p:cNvSpPr>
            <a:spLocks noGrp="1"/>
          </p:cNvSpPr>
          <p:nvPr>
            <p:ph type="body" sz="quarter" idx="17"/>
          </p:nvPr>
        </p:nvSpPr>
        <p:spPr>
          <a:xfrm>
            <a:off x="4449763" y="4338638"/>
            <a:ext cx="3292475" cy="830997"/>
          </a:xfrm>
        </p:spPr>
        <p:txBody>
          <a:bodyPr/>
          <a:lstStyle/>
          <a:p>
            <a:r>
              <a:rPr lang="en-US"/>
              <a:t>Runtimes have limited language support and tightly controlled feature sets</a:t>
            </a:r>
          </a:p>
        </p:txBody>
      </p:sp>
      <p:sp>
        <p:nvSpPr>
          <p:cNvPr id="8" name="Text Placeholder 7">
            <a:extLst>
              <a:ext uri="{FF2B5EF4-FFF2-40B4-BE49-F238E27FC236}">
                <a16:creationId xmlns:a16="http://schemas.microsoft.com/office/drawing/2014/main" id="{59447168-5715-442C-B238-5C38A5B0EBC3}"/>
              </a:ext>
            </a:extLst>
          </p:cNvPr>
          <p:cNvSpPr>
            <a:spLocks noGrp="1"/>
          </p:cNvSpPr>
          <p:nvPr>
            <p:ph type="body" sz="quarter" idx="18"/>
          </p:nvPr>
        </p:nvSpPr>
        <p:spPr>
          <a:xfrm>
            <a:off x="8312150" y="4338638"/>
            <a:ext cx="3290888" cy="830997"/>
          </a:xfrm>
        </p:spPr>
        <p:txBody>
          <a:bodyPr/>
          <a:lstStyle/>
          <a:p>
            <a:r>
              <a:rPr lang="en-US"/>
              <a:t>Runtimes only target specific infrastructure platforms with limited portability </a:t>
            </a:r>
          </a:p>
        </p:txBody>
      </p:sp>
      <p:grpSp>
        <p:nvGrpSpPr>
          <p:cNvPr id="18" name="Group 17" descr="Dynamics 365 Guides, HoloLens Guides &#10;">
            <a:extLst>
              <a:ext uri="{FF2B5EF4-FFF2-40B4-BE49-F238E27FC236}">
                <a16:creationId xmlns:a16="http://schemas.microsoft.com/office/drawing/2014/main" id="{7B81BFB0-78AF-4A52-A90D-B2C37643C4EC}"/>
              </a:ext>
            </a:extLst>
          </p:cNvPr>
          <p:cNvGrpSpPr>
            <a:grpSpLocks noChangeAspect="1"/>
          </p:cNvGrpSpPr>
          <p:nvPr/>
        </p:nvGrpSpPr>
        <p:grpSpPr>
          <a:xfrm>
            <a:off x="1662553" y="2435680"/>
            <a:ext cx="1143705" cy="1282553"/>
            <a:chOff x="1474677" y="2437"/>
            <a:chExt cx="1319815" cy="1480047"/>
          </a:xfrm>
        </p:grpSpPr>
        <p:sp>
          <p:nvSpPr>
            <p:cNvPr id="19" name="Freeform: Shape 18">
              <a:extLst>
                <a:ext uri="{FF2B5EF4-FFF2-40B4-BE49-F238E27FC236}">
                  <a16:creationId xmlns:a16="http://schemas.microsoft.com/office/drawing/2014/main" id="{90528EE0-E8D9-4480-BFE2-2F602667AEE6}"/>
                </a:ext>
                <a:ext uri="{C183D7F6-B498-43B3-948B-1728B52AA6E4}">
                  <adec:decorative xmlns:adec="http://schemas.microsoft.com/office/drawing/2017/decorative" val="1"/>
                </a:ext>
              </a:extLst>
            </p:cNvPr>
            <p:cNvSpPr/>
            <p:nvPr/>
          </p:nvSpPr>
          <p:spPr bwMode="auto">
            <a:xfrm rot="4500000">
              <a:off x="1450736" y="647868"/>
              <a:ext cx="237576" cy="189693"/>
            </a:xfrm>
            <a:custGeom>
              <a:avLst/>
              <a:gdLst>
                <a:gd name="connsiteX0" fmla="*/ 0 w 237576"/>
                <a:gd name="connsiteY0" fmla="*/ 104803 h 189693"/>
                <a:gd name="connsiteX1" fmla="*/ 181524 w 237576"/>
                <a:gd name="connsiteY1" fmla="*/ 0 h 189693"/>
                <a:gd name="connsiteX2" fmla="*/ 209243 w 237576"/>
                <a:gd name="connsiteY2" fmla="*/ 10505 h 189693"/>
                <a:gd name="connsiteX3" fmla="*/ 237576 w 237576"/>
                <a:gd name="connsiteY3" fmla="*/ 15116 h 189693"/>
                <a:gd name="connsiteX4" fmla="*/ 237576 w 237576"/>
                <a:gd name="connsiteY4" fmla="*/ 189693 h 189693"/>
                <a:gd name="connsiteX5" fmla="*/ 164420 w 237576"/>
                <a:gd name="connsiteY5" fmla="*/ 177787 h 189693"/>
                <a:gd name="connsiteX6" fmla="*/ 42365 w 237576"/>
                <a:gd name="connsiteY6" fmla="*/ 131529 h 189693"/>
                <a:gd name="connsiteX7" fmla="*/ 0 w 237576"/>
                <a:gd name="connsiteY7" fmla="*/ 104803 h 18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576" h="189693">
                  <a:moveTo>
                    <a:pt x="0" y="104803"/>
                  </a:moveTo>
                  <a:lnTo>
                    <a:pt x="181524" y="0"/>
                  </a:lnTo>
                  <a:lnTo>
                    <a:pt x="209243" y="10505"/>
                  </a:lnTo>
                  <a:lnTo>
                    <a:pt x="237576" y="15116"/>
                  </a:lnTo>
                  <a:lnTo>
                    <a:pt x="237576" y="189693"/>
                  </a:lnTo>
                  <a:lnTo>
                    <a:pt x="164420" y="177787"/>
                  </a:lnTo>
                  <a:cubicBezTo>
                    <a:pt x="121450" y="166273"/>
                    <a:pt x="80663" y="150677"/>
                    <a:pt x="42365" y="131529"/>
                  </a:cubicBezTo>
                  <a:lnTo>
                    <a:pt x="0" y="104803"/>
                  </a:lnTo>
                  <a:close/>
                </a:path>
              </a:pathLst>
            </a:custGeom>
            <a:solidFill>
              <a:srgbClr val="74CD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 name="Freeform: Shape 19">
              <a:extLst>
                <a:ext uri="{FF2B5EF4-FFF2-40B4-BE49-F238E27FC236}">
                  <a16:creationId xmlns:a16="http://schemas.microsoft.com/office/drawing/2014/main" id="{D1CE6247-7C9F-407C-8C6F-884191EC7AEB}"/>
                </a:ext>
                <a:ext uri="{C183D7F6-B498-43B3-948B-1728B52AA6E4}">
                  <adec:decorative xmlns:adec="http://schemas.microsoft.com/office/drawing/2017/decorative" val="1"/>
                </a:ext>
              </a:extLst>
            </p:cNvPr>
            <p:cNvSpPr/>
            <p:nvPr/>
          </p:nvSpPr>
          <p:spPr bwMode="auto">
            <a:xfrm rot="4500000">
              <a:off x="1583012" y="1005523"/>
              <a:ext cx="159476" cy="192807"/>
            </a:xfrm>
            <a:custGeom>
              <a:avLst/>
              <a:gdLst>
                <a:gd name="connsiteX0" fmla="*/ 0 w 159476"/>
                <a:gd name="connsiteY0" fmla="*/ 17448 h 192807"/>
                <a:gd name="connsiteX1" fmla="*/ 72718 w 159476"/>
                <a:gd name="connsiteY1" fmla="*/ 0 h 192807"/>
                <a:gd name="connsiteX2" fmla="*/ 159476 w 159476"/>
                <a:gd name="connsiteY2" fmla="*/ 150271 h 192807"/>
                <a:gd name="connsiteX3" fmla="*/ 130766 w 159476"/>
                <a:gd name="connsiteY3" fmla="*/ 163370 h 192807"/>
                <a:gd name="connsiteX4" fmla="*/ 9657 w 159476"/>
                <a:gd name="connsiteY4" fmla="*/ 192428 h 192807"/>
                <a:gd name="connsiteX5" fmla="*/ 0 w 159476"/>
                <a:gd name="connsiteY5" fmla="*/ 192807 h 192807"/>
                <a:gd name="connsiteX6" fmla="*/ 0 w 159476"/>
                <a:gd name="connsiteY6" fmla="*/ 17448 h 19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476" h="192807">
                  <a:moveTo>
                    <a:pt x="0" y="17448"/>
                  </a:moveTo>
                  <a:lnTo>
                    <a:pt x="72718" y="0"/>
                  </a:lnTo>
                  <a:lnTo>
                    <a:pt x="159476" y="150271"/>
                  </a:lnTo>
                  <a:lnTo>
                    <a:pt x="130766" y="163370"/>
                  </a:lnTo>
                  <a:cubicBezTo>
                    <a:pt x="91657" y="176868"/>
                    <a:pt x="51111" y="186656"/>
                    <a:pt x="9657" y="192428"/>
                  </a:cubicBezTo>
                  <a:lnTo>
                    <a:pt x="0" y="192807"/>
                  </a:lnTo>
                  <a:lnTo>
                    <a:pt x="0" y="17448"/>
                  </a:lnTo>
                  <a:close/>
                </a:path>
              </a:pathLst>
            </a:custGeom>
            <a:solidFill>
              <a:srgbClr val="74CD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Freeform: Shape 20">
              <a:extLst>
                <a:ext uri="{FF2B5EF4-FFF2-40B4-BE49-F238E27FC236}">
                  <a16:creationId xmlns:a16="http://schemas.microsoft.com/office/drawing/2014/main" id="{6EBBE4BC-7760-40F5-B494-7F6062362FB5}"/>
                </a:ext>
                <a:ext uri="{C183D7F6-B498-43B3-948B-1728B52AA6E4}">
                  <adec:decorative xmlns:adec="http://schemas.microsoft.com/office/drawing/2017/decorative" val="1"/>
                </a:ext>
              </a:extLst>
            </p:cNvPr>
            <p:cNvSpPr/>
            <p:nvPr/>
          </p:nvSpPr>
          <p:spPr bwMode="auto">
            <a:xfrm rot="4500000">
              <a:off x="1751987" y="1203673"/>
              <a:ext cx="206992" cy="203845"/>
            </a:xfrm>
            <a:custGeom>
              <a:avLst/>
              <a:gdLst>
                <a:gd name="connsiteX0" fmla="*/ 0 w 206992"/>
                <a:gd name="connsiteY0" fmla="*/ 53863 h 203845"/>
                <a:gd name="connsiteX1" fmla="*/ 7431 w 206992"/>
                <a:gd name="connsiteY1" fmla="*/ 48567 h 203845"/>
                <a:gd name="connsiteX2" fmla="*/ 53507 w 206992"/>
                <a:gd name="connsiteY2" fmla="*/ 0 h 203845"/>
                <a:gd name="connsiteX3" fmla="*/ 206992 w 206992"/>
                <a:gd name="connsiteY3" fmla="*/ 88615 h 203845"/>
                <a:gd name="connsiteX4" fmla="*/ 206805 w 206992"/>
                <a:gd name="connsiteY4" fmla="*/ 88912 h 203845"/>
                <a:gd name="connsiteX5" fmla="*/ 121086 w 206992"/>
                <a:gd name="connsiteY5" fmla="*/ 179265 h 203845"/>
                <a:gd name="connsiteX6" fmla="*/ 86593 w 206992"/>
                <a:gd name="connsiteY6" fmla="*/ 203845 h 203845"/>
                <a:gd name="connsiteX7" fmla="*/ 0 w 206992"/>
                <a:gd name="connsiteY7" fmla="*/ 53863 h 20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992" h="203845">
                  <a:moveTo>
                    <a:pt x="0" y="53863"/>
                  </a:moveTo>
                  <a:lnTo>
                    <a:pt x="7431" y="48567"/>
                  </a:lnTo>
                  <a:lnTo>
                    <a:pt x="53507" y="0"/>
                  </a:lnTo>
                  <a:lnTo>
                    <a:pt x="206992" y="88615"/>
                  </a:lnTo>
                  <a:lnTo>
                    <a:pt x="206805" y="88912"/>
                  </a:lnTo>
                  <a:cubicBezTo>
                    <a:pt x="181079" y="121925"/>
                    <a:pt x="152330" y="152145"/>
                    <a:pt x="121086" y="179265"/>
                  </a:cubicBezTo>
                  <a:lnTo>
                    <a:pt x="86593" y="203845"/>
                  </a:lnTo>
                  <a:lnTo>
                    <a:pt x="0" y="53863"/>
                  </a:lnTo>
                  <a:close/>
                </a:path>
              </a:pathLst>
            </a:custGeom>
            <a:solidFill>
              <a:srgbClr val="74CD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 name="wrench">
              <a:extLst>
                <a:ext uri="{FF2B5EF4-FFF2-40B4-BE49-F238E27FC236}">
                  <a16:creationId xmlns:a16="http://schemas.microsoft.com/office/drawing/2014/main" id="{14AA7792-650D-4969-B144-DB8DF1239DD3}"/>
                </a:ext>
                <a:ext uri="{C183D7F6-B498-43B3-948B-1728B52AA6E4}">
                  <adec:decorative xmlns:adec="http://schemas.microsoft.com/office/drawing/2017/decorative" val="1"/>
                </a:ext>
              </a:extLst>
            </p:cNvPr>
            <p:cNvSpPr>
              <a:spLocks/>
            </p:cNvSpPr>
            <p:nvPr/>
          </p:nvSpPr>
          <p:spPr bwMode="auto">
            <a:xfrm rot="2700000">
              <a:off x="1339110" y="332421"/>
              <a:ext cx="1124386" cy="464418"/>
            </a:xfrm>
            <a:custGeom>
              <a:avLst/>
              <a:gdLst>
                <a:gd name="T0" fmla="*/ 168 w 217"/>
                <a:gd name="T1" fmla="*/ 62 h 90"/>
                <a:gd name="T2" fmla="*/ 156 w 217"/>
                <a:gd name="T3" fmla="*/ 45 h 90"/>
                <a:gd name="T4" fmla="*/ 168 w 217"/>
                <a:gd name="T5" fmla="*/ 28 h 90"/>
                <a:gd name="T6" fmla="*/ 217 w 217"/>
                <a:gd name="T7" fmla="*/ 28 h 90"/>
                <a:gd name="T8" fmla="*/ 175 w 217"/>
                <a:gd name="T9" fmla="*/ 0 h 90"/>
                <a:gd name="T10" fmla="*/ 135 w 217"/>
                <a:gd name="T11" fmla="*/ 25 h 90"/>
                <a:gd name="T12" fmla="*/ 20 w 217"/>
                <a:gd name="T13" fmla="*/ 25 h 90"/>
                <a:gd name="T14" fmla="*/ 0 w 217"/>
                <a:gd name="T15" fmla="*/ 45 h 90"/>
                <a:gd name="T16" fmla="*/ 20 w 217"/>
                <a:gd name="T17" fmla="*/ 65 h 90"/>
                <a:gd name="T18" fmla="*/ 135 w 217"/>
                <a:gd name="T19" fmla="*/ 65 h 90"/>
                <a:gd name="T20" fmla="*/ 175 w 217"/>
                <a:gd name="T21" fmla="*/ 90 h 90"/>
                <a:gd name="T22" fmla="*/ 217 w 217"/>
                <a:gd name="T23" fmla="*/ 62 h 90"/>
                <a:gd name="T24" fmla="*/ 168 w 217"/>
                <a:gd name="T25"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90">
                  <a:moveTo>
                    <a:pt x="168" y="62"/>
                  </a:moveTo>
                  <a:cubicBezTo>
                    <a:pt x="156" y="45"/>
                    <a:pt x="156" y="45"/>
                    <a:pt x="156" y="45"/>
                  </a:cubicBezTo>
                  <a:cubicBezTo>
                    <a:pt x="168" y="28"/>
                    <a:pt x="168" y="28"/>
                    <a:pt x="168" y="28"/>
                  </a:cubicBezTo>
                  <a:cubicBezTo>
                    <a:pt x="217" y="28"/>
                    <a:pt x="217" y="28"/>
                    <a:pt x="217" y="28"/>
                  </a:cubicBezTo>
                  <a:cubicBezTo>
                    <a:pt x="210" y="12"/>
                    <a:pt x="194" y="0"/>
                    <a:pt x="175" y="0"/>
                  </a:cubicBezTo>
                  <a:cubicBezTo>
                    <a:pt x="158" y="0"/>
                    <a:pt x="142" y="10"/>
                    <a:pt x="135" y="25"/>
                  </a:cubicBezTo>
                  <a:cubicBezTo>
                    <a:pt x="20" y="25"/>
                    <a:pt x="20" y="25"/>
                    <a:pt x="20" y="25"/>
                  </a:cubicBezTo>
                  <a:cubicBezTo>
                    <a:pt x="9" y="25"/>
                    <a:pt x="0" y="34"/>
                    <a:pt x="0" y="45"/>
                  </a:cubicBezTo>
                  <a:cubicBezTo>
                    <a:pt x="0" y="56"/>
                    <a:pt x="9" y="65"/>
                    <a:pt x="20" y="65"/>
                  </a:cubicBezTo>
                  <a:cubicBezTo>
                    <a:pt x="135" y="65"/>
                    <a:pt x="135" y="65"/>
                    <a:pt x="135" y="65"/>
                  </a:cubicBezTo>
                  <a:cubicBezTo>
                    <a:pt x="142" y="80"/>
                    <a:pt x="158" y="90"/>
                    <a:pt x="175" y="90"/>
                  </a:cubicBezTo>
                  <a:cubicBezTo>
                    <a:pt x="194" y="90"/>
                    <a:pt x="210" y="78"/>
                    <a:pt x="217" y="62"/>
                  </a:cubicBezTo>
                  <a:lnTo>
                    <a:pt x="168" y="62"/>
                  </a:lnTo>
                  <a:close/>
                </a:path>
              </a:pathLst>
            </a:custGeom>
            <a:solidFill>
              <a:srgbClr val="202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D773BFB5-0941-4508-AD83-4916CB3C5336}"/>
                </a:ext>
                <a:ext uri="{C183D7F6-B498-43B3-948B-1728B52AA6E4}">
                  <adec:decorative xmlns:adec="http://schemas.microsoft.com/office/drawing/2017/decorative" val="1"/>
                </a:ext>
              </a:extLst>
            </p:cNvPr>
            <p:cNvSpPr/>
            <p:nvPr/>
          </p:nvSpPr>
          <p:spPr bwMode="auto">
            <a:xfrm rot="17100000">
              <a:off x="1622041" y="310034"/>
              <a:ext cx="1342883" cy="1002018"/>
            </a:xfrm>
            <a:custGeom>
              <a:avLst/>
              <a:gdLst>
                <a:gd name="connsiteX0" fmla="*/ 1342883 w 1342883"/>
                <a:gd name="connsiteY0" fmla="*/ 278200 h 1002018"/>
                <a:gd name="connsiteX1" fmla="*/ 1272548 w 1342883"/>
                <a:gd name="connsiteY1" fmla="*/ 278200 h 1002018"/>
                <a:gd name="connsiteX2" fmla="*/ 1279270 w 1342883"/>
                <a:gd name="connsiteY2" fmla="*/ 319510 h 1002018"/>
                <a:gd name="connsiteX3" fmla="*/ 802645 w 1342883"/>
                <a:gd name="connsiteY3" fmla="*/ 979901 h 1002018"/>
                <a:gd name="connsiteX4" fmla="*/ 13421 w 1342883"/>
                <a:gd name="connsiteY4" fmla="*/ 524244 h 1002018"/>
                <a:gd name="connsiteX5" fmla="*/ 0 w 1342883"/>
                <a:gd name="connsiteY5" fmla="*/ 441782 h 1002018"/>
                <a:gd name="connsiteX6" fmla="*/ 174581 w 1342883"/>
                <a:gd name="connsiteY6" fmla="*/ 441782 h 1002018"/>
                <a:gd name="connsiteX7" fmla="*/ 180706 w 1342883"/>
                <a:gd name="connsiteY7" fmla="*/ 479420 h 1002018"/>
                <a:gd name="connsiteX8" fmla="*/ 757822 w 1342883"/>
                <a:gd name="connsiteY8" fmla="*/ 812619 h 1002018"/>
                <a:gd name="connsiteX9" fmla="*/ 1106351 w 1342883"/>
                <a:gd name="connsiteY9" fmla="*/ 329710 h 1002018"/>
                <a:gd name="connsiteX10" fmla="*/ 1097968 w 1342883"/>
                <a:gd name="connsiteY10" fmla="*/ 278200 h 1002018"/>
                <a:gd name="connsiteX11" fmla="*/ 1028162 w 1342883"/>
                <a:gd name="connsiteY11" fmla="*/ 278200 h 1002018"/>
                <a:gd name="connsiteX12" fmla="*/ 1185523 w 1342883"/>
                <a:gd name="connsiteY12" fmla="*/ 0 h 10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2883" h="1002018">
                  <a:moveTo>
                    <a:pt x="1342883" y="278200"/>
                  </a:moveTo>
                  <a:lnTo>
                    <a:pt x="1272548" y="278200"/>
                  </a:lnTo>
                  <a:lnTo>
                    <a:pt x="1279270" y="319510"/>
                  </a:lnTo>
                  <a:cubicBezTo>
                    <a:pt x="1297230" y="618698"/>
                    <a:pt x="1103439" y="899304"/>
                    <a:pt x="802645" y="979901"/>
                  </a:cubicBezTo>
                  <a:cubicBezTo>
                    <a:pt x="458879" y="1072014"/>
                    <a:pt x="105532" y="868008"/>
                    <a:pt x="13421" y="524244"/>
                  </a:cubicBezTo>
                  <a:lnTo>
                    <a:pt x="0" y="441782"/>
                  </a:lnTo>
                  <a:lnTo>
                    <a:pt x="174581" y="441782"/>
                  </a:lnTo>
                  <a:lnTo>
                    <a:pt x="180706" y="479420"/>
                  </a:lnTo>
                  <a:cubicBezTo>
                    <a:pt x="248062" y="730797"/>
                    <a:pt x="506446" y="879976"/>
                    <a:pt x="757822" y="812619"/>
                  </a:cubicBezTo>
                  <a:cubicBezTo>
                    <a:pt x="977776" y="753683"/>
                    <a:pt x="1119485" y="548490"/>
                    <a:pt x="1106351" y="329710"/>
                  </a:cubicBezTo>
                  <a:lnTo>
                    <a:pt x="1097968" y="278200"/>
                  </a:lnTo>
                  <a:lnTo>
                    <a:pt x="1028162" y="278200"/>
                  </a:lnTo>
                  <a:lnTo>
                    <a:pt x="1185523" y="0"/>
                  </a:lnTo>
                  <a:close/>
                </a:path>
              </a:pathLst>
            </a:custGeom>
            <a:solidFill>
              <a:srgbClr val="74CDF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EB410DA8-9FB8-4FC8-B58E-66D8DF0C22DE}"/>
              </a:ext>
            </a:extLst>
          </p:cNvPr>
          <p:cNvGrpSpPr/>
          <p:nvPr/>
        </p:nvGrpSpPr>
        <p:grpSpPr>
          <a:xfrm>
            <a:off x="5537059" y="2577446"/>
            <a:ext cx="1117881" cy="1117881"/>
            <a:chOff x="1079771" y="5396686"/>
            <a:chExt cx="1117881" cy="1117881"/>
          </a:xfrm>
        </p:grpSpPr>
        <p:grpSp>
          <p:nvGrpSpPr>
            <p:cNvPr id="24" name="maintain vital equipment" descr="maintain vital equipment">
              <a:extLst>
                <a:ext uri="{FF2B5EF4-FFF2-40B4-BE49-F238E27FC236}">
                  <a16:creationId xmlns:a16="http://schemas.microsoft.com/office/drawing/2014/main" id="{9209154C-CD65-4D26-B2C5-BFE1651DD586}"/>
                </a:ext>
              </a:extLst>
            </p:cNvPr>
            <p:cNvGrpSpPr/>
            <p:nvPr/>
          </p:nvGrpSpPr>
          <p:grpSpPr>
            <a:xfrm>
              <a:off x="1079771" y="5396686"/>
              <a:ext cx="1117881" cy="1117881"/>
              <a:chOff x="5356687" y="5717762"/>
              <a:chExt cx="430590" cy="430590"/>
            </a:xfrm>
          </p:grpSpPr>
          <p:sp>
            <p:nvSpPr>
              <p:cNvPr id="25" name="Freeform 138">
                <a:extLst>
                  <a:ext uri="{FF2B5EF4-FFF2-40B4-BE49-F238E27FC236}">
                    <a16:creationId xmlns:a16="http://schemas.microsoft.com/office/drawing/2014/main" id="{28C76F34-507A-46C6-90E0-DCD44F3F8C74}"/>
                  </a:ext>
                </a:extLst>
              </p:cNvPr>
              <p:cNvSpPr>
                <a:spLocks noEditPoints="1"/>
              </p:cNvSpPr>
              <p:nvPr/>
            </p:nvSpPr>
            <p:spPr bwMode="auto">
              <a:xfrm>
                <a:off x="5356687" y="5853678"/>
                <a:ext cx="90230" cy="135916"/>
              </a:xfrm>
              <a:custGeom>
                <a:avLst/>
                <a:gdLst>
                  <a:gd name="T0" fmla="*/ 59 w 119"/>
                  <a:gd name="T1" fmla="*/ 0 h 178"/>
                  <a:gd name="T2" fmla="*/ 17 w 119"/>
                  <a:gd name="T3" fmla="*/ 18 h 178"/>
                  <a:gd name="T4" fmla="*/ 0 w 119"/>
                  <a:gd name="T5" fmla="*/ 59 h 178"/>
                  <a:gd name="T6" fmla="*/ 0 w 119"/>
                  <a:gd name="T7" fmla="*/ 178 h 178"/>
                  <a:gd name="T8" fmla="*/ 119 w 119"/>
                  <a:gd name="T9" fmla="*/ 178 h 178"/>
                  <a:gd name="T10" fmla="*/ 119 w 119"/>
                  <a:gd name="T11" fmla="*/ 59 h 178"/>
                  <a:gd name="T12" fmla="*/ 101 w 119"/>
                  <a:gd name="T13" fmla="*/ 18 h 178"/>
                  <a:gd name="T14" fmla="*/ 59 w 119"/>
                  <a:gd name="T15" fmla="*/ 0 h 178"/>
                  <a:gd name="T16" fmla="*/ 59 w 119"/>
                  <a:gd name="T17" fmla="*/ 134 h 178"/>
                  <a:gd name="T18" fmla="*/ 51 w 119"/>
                  <a:gd name="T19" fmla="*/ 131 h 178"/>
                  <a:gd name="T20" fmla="*/ 46 w 119"/>
                  <a:gd name="T21" fmla="*/ 125 h 178"/>
                  <a:gd name="T22" fmla="*/ 45 w 119"/>
                  <a:gd name="T23" fmla="*/ 116 h 178"/>
                  <a:gd name="T24" fmla="*/ 49 w 119"/>
                  <a:gd name="T25" fmla="*/ 108 h 178"/>
                  <a:gd name="T26" fmla="*/ 56 w 119"/>
                  <a:gd name="T27" fmla="*/ 104 h 178"/>
                  <a:gd name="T28" fmla="*/ 65 w 119"/>
                  <a:gd name="T29" fmla="*/ 105 h 178"/>
                  <a:gd name="T30" fmla="*/ 72 w 119"/>
                  <a:gd name="T31" fmla="*/ 111 h 178"/>
                  <a:gd name="T32" fmla="*/ 74 w 119"/>
                  <a:gd name="T33" fmla="*/ 119 h 178"/>
                  <a:gd name="T34" fmla="*/ 70 w 119"/>
                  <a:gd name="T35" fmla="*/ 129 h 178"/>
                  <a:gd name="T36" fmla="*/ 59 w 119"/>
                  <a:gd name="T37" fmla="*/ 134 h 178"/>
                  <a:gd name="T38" fmla="*/ 30 w 119"/>
                  <a:gd name="T39" fmla="*/ 59 h 178"/>
                  <a:gd name="T40" fmla="*/ 38 w 119"/>
                  <a:gd name="T41" fmla="*/ 38 h 178"/>
                  <a:gd name="T42" fmla="*/ 59 w 119"/>
                  <a:gd name="T43" fmla="*/ 30 h 178"/>
                  <a:gd name="T44" fmla="*/ 80 w 119"/>
                  <a:gd name="T45" fmla="*/ 38 h 178"/>
                  <a:gd name="T46" fmla="*/ 89 w 119"/>
                  <a:gd name="T47" fmla="*/ 59 h 178"/>
                  <a:gd name="T48" fmla="*/ 30 w 119"/>
                  <a:gd name="T49" fmla="*/ 5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78">
                    <a:moveTo>
                      <a:pt x="59" y="0"/>
                    </a:moveTo>
                    <a:cubicBezTo>
                      <a:pt x="44" y="0"/>
                      <a:pt x="28" y="6"/>
                      <a:pt x="17" y="18"/>
                    </a:cubicBezTo>
                    <a:cubicBezTo>
                      <a:pt x="6" y="29"/>
                      <a:pt x="0" y="44"/>
                      <a:pt x="0" y="59"/>
                    </a:cubicBezTo>
                    <a:cubicBezTo>
                      <a:pt x="0" y="178"/>
                      <a:pt x="0" y="178"/>
                      <a:pt x="0" y="178"/>
                    </a:cubicBezTo>
                    <a:cubicBezTo>
                      <a:pt x="119" y="178"/>
                      <a:pt x="119" y="178"/>
                      <a:pt x="119" y="178"/>
                    </a:cubicBezTo>
                    <a:cubicBezTo>
                      <a:pt x="119" y="59"/>
                      <a:pt x="119" y="59"/>
                      <a:pt x="119" y="59"/>
                    </a:cubicBezTo>
                    <a:cubicBezTo>
                      <a:pt x="119" y="44"/>
                      <a:pt x="112" y="29"/>
                      <a:pt x="101" y="18"/>
                    </a:cubicBezTo>
                    <a:cubicBezTo>
                      <a:pt x="90" y="6"/>
                      <a:pt x="75" y="0"/>
                      <a:pt x="59" y="0"/>
                    </a:cubicBezTo>
                    <a:close/>
                    <a:moveTo>
                      <a:pt x="59" y="134"/>
                    </a:moveTo>
                    <a:cubicBezTo>
                      <a:pt x="56" y="134"/>
                      <a:pt x="54" y="133"/>
                      <a:pt x="51" y="131"/>
                    </a:cubicBezTo>
                    <a:cubicBezTo>
                      <a:pt x="49" y="130"/>
                      <a:pt x="47" y="127"/>
                      <a:pt x="46" y="125"/>
                    </a:cubicBezTo>
                    <a:cubicBezTo>
                      <a:pt x="44" y="122"/>
                      <a:pt x="44" y="119"/>
                      <a:pt x="45" y="116"/>
                    </a:cubicBezTo>
                    <a:cubicBezTo>
                      <a:pt x="45" y="113"/>
                      <a:pt x="47" y="110"/>
                      <a:pt x="49" y="108"/>
                    </a:cubicBezTo>
                    <a:cubicBezTo>
                      <a:pt x="51" y="106"/>
                      <a:pt x="54" y="105"/>
                      <a:pt x="56" y="104"/>
                    </a:cubicBezTo>
                    <a:cubicBezTo>
                      <a:pt x="59" y="104"/>
                      <a:pt x="62" y="104"/>
                      <a:pt x="65" y="105"/>
                    </a:cubicBezTo>
                    <a:cubicBezTo>
                      <a:pt x="68" y="106"/>
                      <a:pt x="70" y="108"/>
                      <a:pt x="72" y="111"/>
                    </a:cubicBezTo>
                    <a:cubicBezTo>
                      <a:pt x="73" y="113"/>
                      <a:pt x="74" y="116"/>
                      <a:pt x="74" y="119"/>
                    </a:cubicBezTo>
                    <a:cubicBezTo>
                      <a:pt x="74" y="123"/>
                      <a:pt x="73" y="127"/>
                      <a:pt x="70" y="129"/>
                    </a:cubicBezTo>
                    <a:cubicBezTo>
                      <a:pt x="67" y="132"/>
                      <a:pt x="63" y="134"/>
                      <a:pt x="59" y="134"/>
                    </a:cubicBezTo>
                    <a:close/>
                    <a:moveTo>
                      <a:pt x="30" y="59"/>
                    </a:moveTo>
                    <a:cubicBezTo>
                      <a:pt x="30" y="52"/>
                      <a:pt x="33" y="44"/>
                      <a:pt x="38" y="38"/>
                    </a:cubicBezTo>
                    <a:cubicBezTo>
                      <a:pt x="44" y="33"/>
                      <a:pt x="51" y="30"/>
                      <a:pt x="59" y="30"/>
                    </a:cubicBezTo>
                    <a:cubicBezTo>
                      <a:pt x="67" y="30"/>
                      <a:pt x="75" y="33"/>
                      <a:pt x="80" y="38"/>
                    </a:cubicBezTo>
                    <a:cubicBezTo>
                      <a:pt x="86" y="44"/>
                      <a:pt x="89" y="52"/>
                      <a:pt x="89" y="59"/>
                    </a:cubicBezTo>
                    <a:lnTo>
                      <a:pt x="30" y="59"/>
                    </a:lnTo>
                    <a:close/>
                  </a:path>
                </a:pathLst>
              </a:cu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143">
                <a:extLst>
                  <a:ext uri="{FF2B5EF4-FFF2-40B4-BE49-F238E27FC236}">
                    <a16:creationId xmlns:a16="http://schemas.microsoft.com/office/drawing/2014/main" id="{A15DFEE3-C53D-493D-A274-D7B0397E9CEC}"/>
                  </a:ext>
                </a:extLst>
              </p:cNvPr>
              <p:cNvSpPr>
                <a:spLocks/>
              </p:cNvSpPr>
              <p:nvPr/>
            </p:nvSpPr>
            <p:spPr bwMode="auto">
              <a:xfrm>
                <a:off x="5401230" y="5717762"/>
                <a:ext cx="386047" cy="430590"/>
              </a:xfrm>
              <a:custGeom>
                <a:avLst/>
                <a:gdLst>
                  <a:gd name="T0" fmla="*/ 0 w 338"/>
                  <a:gd name="T1" fmla="*/ 0 h 377"/>
                  <a:gd name="T2" fmla="*/ 0 w 338"/>
                  <a:gd name="T3" fmla="*/ 99 h 377"/>
                  <a:gd name="T4" fmla="*/ 40 w 338"/>
                  <a:gd name="T5" fmla="*/ 99 h 377"/>
                  <a:gd name="T6" fmla="*/ 40 w 338"/>
                  <a:gd name="T7" fmla="*/ 39 h 377"/>
                  <a:gd name="T8" fmla="*/ 299 w 338"/>
                  <a:gd name="T9" fmla="*/ 39 h 377"/>
                  <a:gd name="T10" fmla="*/ 299 w 338"/>
                  <a:gd name="T11" fmla="*/ 337 h 377"/>
                  <a:gd name="T12" fmla="*/ 40 w 338"/>
                  <a:gd name="T13" fmla="*/ 337 h 377"/>
                  <a:gd name="T14" fmla="*/ 40 w 338"/>
                  <a:gd name="T15" fmla="*/ 258 h 377"/>
                  <a:gd name="T16" fmla="*/ 0 w 338"/>
                  <a:gd name="T17" fmla="*/ 258 h 377"/>
                  <a:gd name="T18" fmla="*/ 0 w 338"/>
                  <a:gd name="T19" fmla="*/ 377 h 377"/>
                  <a:gd name="T20" fmla="*/ 338 w 338"/>
                  <a:gd name="T21" fmla="*/ 377 h 377"/>
                  <a:gd name="T22" fmla="*/ 338 w 338"/>
                  <a:gd name="T23" fmla="*/ 0 h 377"/>
                  <a:gd name="T24" fmla="*/ 0 w 338"/>
                  <a:gd name="T25"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8" h="377">
                    <a:moveTo>
                      <a:pt x="0" y="0"/>
                    </a:moveTo>
                    <a:lnTo>
                      <a:pt x="0" y="99"/>
                    </a:lnTo>
                    <a:lnTo>
                      <a:pt x="40" y="99"/>
                    </a:lnTo>
                    <a:lnTo>
                      <a:pt x="40" y="39"/>
                    </a:lnTo>
                    <a:lnTo>
                      <a:pt x="299" y="39"/>
                    </a:lnTo>
                    <a:lnTo>
                      <a:pt x="299" y="337"/>
                    </a:lnTo>
                    <a:lnTo>
                      <a:pt x="40" y="337"/>
                    </a:lnTo>
                    <a:lnTo>
                      <a:pt x="40" y="258"/>
                    </a:lnTo>
                    <a:lnTo>
                      <a:pt x="0" y="258"/>
                    </a:lnTo>
                    <a:lnTo>
                      <a:pt x="0" y="377"/>
                    </a:lnTo>
                    <a:lnTo>
                      <a:pt x="338" y="377"/>
                    </a:lnTo>
                    <a:lnTo>
                      <a:pt x="338" y="0"/>
                    </a:lnTo>
                    <a:lnTo>
                      <a:pt x="0" y="0"/>
                    </a:lnTo>
                    <a:close/>
                  </a:path>
                </a:pathLst>
              </a:custGeom>
              <a:solidFill>
                <a:srgbClr val="B6C5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1" name="working parts" descr="working parts">
              <a:extLst>
                <a:ext uri="{FF2B5EF4-FFF2-40B4-BE49-F238E27FC236}">
                  <a16:creationId xmlns:a16="http://schemas.microsoft.com/office/drawing/2014/main" id="{6FF62CFC-4F6E-4EEB-853B-964868AB851F}"/>
                </a:ext>
              </a:extLst>
            </p:cNvPr>
            <p:cNvGrpSpPr/>
            <p:nvPr/>
          </p:nvGrpSpPr>
          <p:grpSpPr>
            <a:xfrm>
              <a:off x="1387930" y="5645150"/>
              <a:ext cx="611398" cy="611398"/>
              <a:chOff x="1603479" y="5717998"/>
              <a:chExt cx="492116" cy="492116"/>
            </a:xfrm>
          </p:grpSpPr>
          <p:sp>
            <p:nvSpPr>
              <p:cNvPr id="32" name="Freeform: Shape 31">
                <a:extLst>
                  <a:ext uri="{FF2B5EF4-FFF2-40B4-BE49-F238E27FC236}">
                    <a16:creationId xmlns:a16="http://schemas.microsoft.com/office/drawing/2014/main" id="{81F52E65-A564-4356-8D6F-B781E78DF282}"/>
                  </a:ext>
                </a:extLst>
              </p:cNvPr>
              <p:cNvSpPr/>
              <p:nvPr/>
            </p:nvSpPr>
            <p:spPr>
              <a:xfrm>
                <a:off x="1602692" y="5871964"/>
                <a:ext cx="334842" cy="334842"/>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rgbClr val="202192"/>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66939FB7-DEF9-4BAA-92E7-01C7F22FC484}"/>
                  </a:ext>
                </a:extLst>
              </p:cNvPr>
              <p:cNvSpPr/>
              <p:nvPr/>
            </p:nvSpPr>
            <p:spPr>
              <a:xfrm>
                <a:off x="1882530" y="5719386"/>
                <a:ext cx="208008" cy="208008"/>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solidFill>
                <a:srgbClr val="202192"/>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4" name="e-commerce" descr="e-commerce, cloud, lock">
            <a:extLst>
              <a:ext uri="{FF2B5EF4-FFF2-40B4-BE49-F238E27FC236}">
                <a16:creationId xmlns:a16="http://schemas.microsoft.com/office/drawing/2014/main" id="{002D4DAF-6A44-40EB-BB76-6A3E82B0DA06}"/>
              </a:ext>
            </a:extLst>
          </p:cNvPr>
          <p:cNvGrpSpPr>
            <a:grpSpLocks noChangeAspect="1"/>
          </p:cNvGrpSpPr>
          <p:nvPr/>
        </p:nvGrpSpPr>
        <p:grpSpPr>
          <a:xfrm>
            <a:off x="9350575" y="2525928"/>
            <a:ext cx="1214038" cy="1214038"/>
            <a:chOff x="6341055" y="5683181"/>
            <a:chExt cx="471774" cy="471774"/>
          </a:xfrm>
        </p:grpSpPr>
        <p:sp>
          <p:nvSpPr>
            <p:cNvPr id="35" name="Freeform: Shape 34">
              <a:extLst>
                <a:ext uri="{FF2B5EF4-FFF2-40B4-BE49-F238E27FC236}">
                  <a16:creationId xmlns:a16="http://schemas.microsoft.com/office/drawing/2014/main" id="{3E92C68C-F3F8-44CE-8F0B-B8D4718879EF}"/>
                </a:ext>
              </a:extLst>
            </p:cNvPr>
            <p:cNvSpPr/>
            <p:nvPr/>
          </p:nvSpPr>
          <p:spPr>
            <a:xfrm>
              <a:off x="6463763" y="5681908"/>
              <a:ext cx="223728" cy="189682"/>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74CDF3"/>
            </a:solidFill>
            <a:ln w="4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832A561D-DA67-4BB8-BAAA-ADBE33AE0DFE}"/>
                </a:ext>
              </a:extLst>
            </p:cNvPr>
            <p:cNvSpPr/>
            <p:nvPr/>
          </p:nvSpPr>
          <p:spPr>
            <a:xfrm>
              <a:off x="6415078" y="5853561"/>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202192"/>
            </a:solidFill>
            <a:ln w="4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2E451778-4364-4371-8612-25AFA340A88F}"/>
                </a:ext>
              </a:extLst>
            </p:cNvPr>
            <p:cNvSpPr/>
            <p:nvPr/>
          </p:nvSpPr>
          <p:spPr>
            <a:xfrm>
              <a:off x="6461958" y="5924445"/>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988958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nodeType="withEffect">
                                  <p:stCondLst>
                                    <p:cond delay="0"/>
                                  </p:stCondLst>
                                  <p:childTnLst>
                                    <p:animMotion origin="layout" path="M 3.95833E-6 -1.48148E-6 L 3.95833E-6 0.03773 " pathEditMode="relative" rAng="0" ptsTypes="AA">
                                      <p:cBhvr>
                                        <p:cTn id="9" dur="750" spd="-100000" fill="hold"/>
                                        <p:tgtEl>
                                          <p:spTgt spid="18"/>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42" presetClass="path" presetSubtype="0" decel="100000" fill="hold" grpId="1" nodeType="withEffect">
                                  <p:stCondLst>
                                    <p:cond delay="0"/>
                                  </p:stCondLst>
                                  <p:childTnLst>
                                    <p:animMotion origin="layout" path="M 3.95833E-6 -1.48148E-6 L 3.95833E-6 0.03773 " pathEditMode="relative" rAng="0" ptsTypes="AA">
                                      <p:cBhvr>
                                        <p:cTn id="14" dur="750" spd="-100000" fill="hold"/>
                                        <p:tgtEl>
                                          <p:spTgt spid="4">
                                            <p:txEl>
                                              <p:pRg st="0" end="0"/>
                                            </p:txEl>
                                          </p:spTgt>
                                        </p:tgtEl>
                                        <p:attrNameLst>
                                          <p:attrName>ppt_x</p:attrName>
                                          <p:attrName>ppt_y</p:attrName>
                                        </p:attrNameLst>
                                      </p:cBhvr>
                                      <p:rCtr x="0" y="1875"/>
                                    </p:animMotion>
                                  </p:childTnLst>
                                </p:cTn>
                              </p:par>
                              <p:par>
                                <p:cTn id="15" presetID="10" presetClass="entr" presetSubtype="0" fill="hold" nodeType="withEffect">
                                  <p:stCondLst>
                                    <p:cond delay="1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100"/>
                                  </p:stCondLst>
                                  <p:childTnLst>
                                    <p:animMotion origin="layout" path="M 3.95833E-6 -1.48148E-6 L 3.95833E-6 0.03773 " pathEditMode="relative" rAng="0" ptsTypes="AA">
                                      <p:cBhvr>
                                        <p:cTn id="19" dur="750" spd="-100000" fill="hold"/>
                                        <p:tgtEl>
                                          <p:spTgt spid="3"/>
                                        </p:tgtEl>
                                        <p:attrNameLst>
                                          <p:attrName>ppt_x</p:attrName>
                                          <p:attrName>ppt_y</p:attrName>
                                        </p:attrNameLst>
                                      </p:cBhvr>
                                      <p:rCtr x="0" y="1875"/>
                                    </p:animMotion>
                                  </p:childTnLst>
                                </p:cTn>
                              </p:par>
                              <p:par>
                                <p:cTn id="20" presetID="10" presetClass="entr" presetSubtype="0" fill="hold" grpId="0" nodeType="withEffect">
                                  <p:stCondLst>
                                    <p:cond delay="10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42" presetClass="path" presetSubtype="0" decel="100000" fill="hold" grpId="1" nodeType="withEffect">
                                  <p:stCondLst>
                                    <p:cond delay="100"/>
                                  </p:stCondLst>
                                  <p:childTnLst>
                                    <p:animMotion origin="layout" path="M 3.95833E-6 -1.48148E-6 L 3.95833E-6 0.03773 " pathEditMode="relative" rAng="0" ptsTypes="AA">
                                      <p:cBhvr>
                                        <p:cTn id="24" dur="750" spd="-100000" fill="hold"/>
                                        <p:tgtEl>
                                          <p:spTgt spid="6">
                                            <p:txEl>
                                              <p:pRg st="0" end="0"/>
                                            </p:txEl>
                                          </p:spTgt>
                                        </p:tgtEl>
                                        <p:attrNameLst>
                                          <p:attrName>ppt_x</p:attrName>
                                          <p:attrName>ppt_y</p:attrName>
                                        </p:attrNameLst>
                                      </p:cBhvr>
                                      <p:rCtr x="0" y="1875"/>
                                    </p:animMotion>
                                  </p:childTnLst>
                                </p:cTn>
                              </p:par>
                              <p:par>
                                <p:cTn id="25" presetID="10" presetClass="entr" presetSubtype="0" fill="hold" nodeType="withEffect">
                                  <p:stCondLst>
                                    <p:cond delay="20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42" presetClass="path" presetSubtype="0" decel="100000" fill="hold" nodeType="withEffect">
                                  <p:stCondLst>
                                    <p:cond delay="200"/>
                                  </p:stCondLst>
                                  <p:childTnLst>
                                    <p:animMotion origin="layout" path="M 3.95833E-6 -1.48148E-6 L 3.95833E-6 0.03773 " pathEditMode="relative" rAng="0" ptsTypes="AA">
                                      <p:cBhvr>
                                        <p:cTn id="29" dur="750" spd="-100000" fill="hold"/>
                                        <p:tgtEl>
                                          <p:spTgt spid="34"/>
                                        </p:tgtEl>
                                        <p:attrNameLst>
                                          <p:attrName>ppt_x</p:attrName>
                                          <p:attrName>ppt_y</p:attrName>
                                        </p:attrNameLst>
                                      </p:cBhvr>
                                      <p:rCtr x="0" y="1875"/>
                                    </p:animMotion>
                                  </p:childTnLst>
                                </p:cTn>
                              </p:par>
                              <p:par>
                                <p:cTn id="30" presetID="10" presetClass="entr" presetSubtype="0" fill="hold" grpId="0" nodeType="withEffect">
                                  <p:stCondLst>
                                    <p:cond delay="20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par>
                                <p:cTn id="33" presetID="42" presetClass="path" presetSubtype="0" decel="100000" fill="hold" grpId="1" nodeType="withEffect">
                                  <p:stCondLst>
                                    <p:cond delay="200"/>
                                  </p:stCondLst>
                                  <p:childTnLst>
                                    <p:animMotion origin="layout" path="M 3.95833E-6 -1.48148E-6 L 3.95833E-6 0.03773 " pathEditMode="relative" rAng="0" ptsTypes="AA">
                                      <p:cBhvr>
                                        <p:cTn id="34" dur="750" spd="-100000" fill="hold"/>
                                        <p:tgtEl>
                                          <p:spTgt spid="8">
                                            <p:txEl>
                                              <p:pRg st="0" end="0"/>
                                            </p:txEl>
                                          </p:spTgt>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P spid="6" grpId="0" build="p"/>
      <p:bldP spid="6" grpId="1" build="p"/>
      <p:bldP spid="8" grpId="0" build="p"/>
      <p:bldP spid="8" grpId="1" build="p"/>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201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F0FFE1-A2F7-4C11-A899-A41E99C3FB64}"/>
              </a:ext>
            </a:extLst>
          </p:cNvPr>
          <p:cNvSpPr>
            <a:spLocks noGrp="1"/>
          </p:cNvSpPr>
          <p:nvPr>
            <p:ph type="title"/>
          </p:nvPr>
        </p:nvSpPr>
        <p:spPr>
          <a:xfrm>
            <a:off x="588263" y="2979738"/>
            <a:ext cx="4163125" cy="861774"/>
          </a:xfrm>
        </p:spPr>
        <p:txBody>
          <a:bodyPr/>
          <a:lstStyle/>
          <a:p>
            <a:r>
              <a:rPr lang="en-US"/>
              <a:t>Distributed Application Runtime</a:t>
            </a:r>
          </a:p>
        </p:txBody>
      </p:sp>
      <p:pic>
        <p:nvPicPr>
          <p:cNvPr id="8" name="Graphic 7">
            <a:extLst>
              <a:ext uri="{FF2B5EF4-FFF2-40B4-BE49-F238E27FC236}">
                <a16:creationId xmlns:a16="http://schemas.microsoft.com/office/drawing/2014/main" id="{D304C168-BCED-4BD3-8DE1-8BBBC35E0A3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588263" y="916304"/>
            <a:ext cx="2135887" cy="1663379"/>
          </a:xfrm>
          <a:prstGeom prst="rect">
            <a:avLst/>
          </a:prstGeom>
        </p:spPr>
      </p:pic>
      <p:sp>
        <p:nvSpPr>
          <p:cNvPr id="11" name="TextBox 10">
            <a:extLst>
              <a:ext uri="{FF2B5EF4-FFF2-40B4-BE49-F238E27FC236}">
                <a16:creationId xmlns:a16="http://schemas.microsoft.com/office/drawing/2014/main" id="{56184153-EBB6-4F17-98D5-5315E0B0ED39}"/>
              </a:ext>
            </a:extLst>
          </p:cNvPr>
          <p:cNvSpPr txBox="1"/>
          <p:nvPr/>
        </p:nvSpPr>
        <p:spPr>
          <a:xfrm>
            <a:off x="588262" y="5378217"/>
            <a:ext cx="416312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dapr.io</a:t>
            </a:r>
          </a:p>
        </p:txBody>
      </p:sp>
      <p:sp>
        <p:nvSpPr>
          <p:cNvPr id="12" name="Rectangle 11">
            <a:extLst>
              <a:ext uri="{FF2B5EF4-FFF2-40B4-BE49-F238E27FC236}">
                <a16:creationId xmlns:a16="http://schemas.microsoft.com/office/drawing/2014/main" id="{7C90CBEE-9EDF-4CA7-B185-8B2717F232A2}"/>
              </a:ext>
            </a:extLst>
          </p:cNvPr>
          <p:cNvSpPr/>
          <p:nvPr/>
        </p:nvSpPr>
        <p:spPr bwMode="auto">
          <a:xfrm>
            <a:off x="4813300" y="0"/>
            <a:ext cx="7378700" cy="6858000"/>
          </a:xfrm>
          <a:prstGeom prst="rect">
            <a:avLst/>
          </a:prstGeom>
          <a:solidFill>
            <a:srgbClr val="DDE7F4"/>
          </a:solidFill>
          <a:ln>
            <a:noFill/>
            <a:headEnd type="none" w="med" len="med"/>
            <a:tailEnd type="none" w="med" len="med"/>
          </a:ln>
          <a:effectLst>
            <a:outerShdw blurRad="139700" dist="63500" dir="10800000" algn="r" rotWithShape="0">
              <a:prstClr val="black">
                <a:alpha val="3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764972C3-9735-410D-A45C-A6E32652BB26}"/>
              </a:ext>
            </a:extLst>
          </p:cNvPr>
          <p:cNvPicPr>
            <a:picLocks noChangeAspect="1"/>
          </p:cNvPicPr>
          <p:nvPr/>
        </p:nvPicPr>
        <p:blipFill>
          <a:blip r:embed="rId5"/>
          <a:stretch>
            <a:fillRect/>
          </a:stretch>
        </p:blipFill>
        <p:spPr>
          <a:xfrm>
            <a:off x="4949200" y="543014"/>
            <a:ext cx="7150579" cy="5573305"/>
          </a:xfrm>
          <a:prstGeom prst="rect">
            <a:avLst/>
          </a:prstGeom>
        </p:spPr>
      </p:pic>
    </p:spTree>
    <p:extLst>
      <p:ext uri="{BB962C8B-B14F-4D97-AF65-F5344CB8AC3E}">
        <p14:creationId xmlns:p14="http://schemas.microsoft.com/office/powerpoint/2010/main" val="39976354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pPr algn="ctr"/>
            <a:r>
              <a:rPr lang="en-US" b="0" i="0" dirty="0">
                <a:solidFill>
                  <a:srgbClr val="0D2192"/>
                </a:solidFill>
                <a:effectLst/>
                <a:latin typeface="work sans" panose="020B0604020202020204" pitchFamily="2" charset="0"/>
              </a:rPr>
              <a:t>Build connected distributed applications faster</a:t>
            </a:r>
          </a:p>
        </p:txBody>
      </p:sp>
      <p:sp>
        <p:nvSpPr>
          <p:cNvPr id="4" name="Content Placeholder 3">
            <a:extLst>
              <a:ext uri="{FF2B5EF4-FFF2-40B4-BE49-F238E27FC236}">
                <a16:creationId xmlns:a16="http://schemas.microsoft.com/office/drawing/2014/main" id="{C63422F6-7400-47B0-AAD7-4D4476361566}"/>
              </a:ext>
            </a:extLst>
          </p:cNvPr>
          <p:cNvSpPr>
            <a:spLocks noGrp="1"/>
          </p:cNvSpPr>
          <p:nvPr>
            <p:ph sz="half" idx="1"/>
          </p:nvPr>
        </p:nvSpPr>
        <p:spPr>
          <a:xfrm>
            <a:off x="838200" y="2014516"/>
            <a:ext cx="3981773" cy="4351338"/>
          </a:xfrm>
        </p:spPr>
        <p:txBody>
          <a:bodyPr>
            <a:normAutofit lnSpcReduction="10000"/>
          </a:bodyPr>
          <a:lstStyle/>
          <a:p>
            <a:r>
              <a:rPr lang="en-US" dirty="0"/>
              <a:t>APIs for building microservices easily</a:t>
            </a:r>
          </a:p>
          <a:p>
            <a:r>
              <a:rPr lang="en-US" dirty="0"/>
              <a:t>Resiliency built-in</a:t>
            </a:r>
          </a:p>
          <a:p>
            <a:r>
              <a:rPr lang="en-US" dirty="0"/>
              <a:t>Message and event broker integrations</a:t>
            </a:r>
          </a:p>
          <a:p>
            <a:r>
              <a:rPr lang="en-US" dirty="0"/>
              <a:t>Service discovery</a:t>
            </a:r>
          </a:p>
          <a:p>
            <a:r>
              <a:rPr lang="en-US" dirty="0" err="1"/>
              <a:t>mTLS</a:t>
            </a:r>
            <a:r>
              <a:rPr lang="en-US" dirty="0"/>
              <a:t> encryption</a:t>
            </a:r>
          </a:p>
          <a:p>
            <a:r>
              <a:rPr lang="en-US" dirty="0"/>
              <a:t>Secrets</a:t>
            </a:r>
          </a:p>
          <a:p>
            <a:r>
              <a:rPr lang="en-US" dirty="0"/>
              <a:t>..thanks to </a:t>
            </a:r>
            <a:r>
              <a:rPr lang="en-US" b="1" dirty="0"/>
              <a:t>sidecar process</a:t>
            </a:r>
          </a:p>
          <a:p>
            <a:endParaRPr lang="en-US" dirty="0"/>
          </a:p>
          <a:p>
            <a:endParaRPr lang="en-US" dirty="0"/>
          </a:p>
        </p:txBody>
      </p:sp>
      <p:pic>
        <p:nvPicPr>
          <p:cNvPr id="1030" name="Picture 6">
            <a:extLst>
              <a:ext uri="{FF2B5EF4-FFF2-40B4-BE49-F238E27FC236}">
                <a16:creationId xmlns:a16="http://schemas.microsoft.com/office/drawing/2014/main" id="{202AD612-F019-43EB-9802-9F7542D26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3376" y="2632451"/>
            <a:ext cx="6387025" cy="35927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97C02BC-E4F0-4922-A8F7-1987607D26D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083442" y="1690688"/>
            <a:ext cx="6270358" cy="352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87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9603A-AA13-4A49-9230-4688AE2E862B}"/>
              </a:ext>
            </a:extLst>
          </p:cNvPr>
          <p:cNvSpPr>
            <a:spLocks noGrp="1"/>
          </p:cNvSpPr>
          <p:nvPr>
            <p:ph type="title"/>
          </p:nvPr>
        </p:nvSpPr>
        <p:spPr/>
        <p:txBody>
          <a:bodyPr/>
          <a:lstStyle/>
          <a:p>
            <a:pPr algn="ctr"/>
            <a:r>
              <a:rPr lang="en-US" b="0" i="0" dirty="0">
                <a:solidFill>
                  <a:srgbClr val="0D2192"/>
                </a:solidFill>
                <a:effectLst/>
                <a:latin typeface="work sans" pitchFamily="2" charset="0"/>
              </a:rPr>
              <a:t>APIs for solving microservices challenges</a:t>
            </a:r>
          </a:p>
        </p:txBody>
      </p:sp>
      <p:pic>
        <p:nvPicPr>
          <p:cNvPr id="7" name="Content Placeholder 6">
            <a:extLst>
              <a:ext uri="{FF2B5EF4-FFF2-40B4-BE49-F238E27FC236}">
                <a16:creationId xmlns:a16="http://schemas.microsoft.com/office/drawing/2014/main" id="{437108C8-70EA-4110-BC4C-8A7A25670ECD}"/>
              </a:ext>
            </a:extLst>
          </p:cNvPr>
          <p:cNvPicPr>
            <a:picLocks noGrp="1" noChangeAspect="1"/>
          </p:cNvPicPr>
          <p:nvPr>
            <p:ph idx="1"/>
          </p:nvPr>
        </p:nvPicPr>
        <p:blipFill>
          <a:blip r:embed="rId2"/>
          <a:stretch>
            <a:fillRect/>
          </a:stretch>
        </p:blipFill>
        <p:spPr>
          <a:xfrm>
            <a:off x="1865396" y="1825625"/>
            <a:ext cx="8461208" cy="4351338"/>
          </a:xfrm>
        </p:spPr>
      </p:pic>
    </p:spTree>
    <p:extLst>
      <p:ext uri="{BB962C8B-B14F-4D97-AF65-F5344CB8AC3E}">
        <p14:creationId xmlns:p14="http://schemas.microsoft.com/office/powerpoint/2010/main" val="2668488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p:nvPr>
        </p:nvSpPr>
        <p:spPr/>
        <p:txBody>
          <a:bodyPr/>
          <a:lstStyle/>
          <a:p>
            <a:r>
              <a:rPr lang="en-US"/>
              <a:t>Sidecar model</a:t>
            </a:r>
          </a:p>
        </p:txBody>
      </p:sp>
      <p:grpSp>
        <p:nvGrpSpPr>
          <p:cNvPr id="15" name="!!AppA">
            <a:extLst>
              <a:ext uri="{FF2B5EF4-FFF2-40B4-BE49-F238E27FC236}">
                <a16:creationId xmlns:a16="http://schemas.microsoft.com/office/drawing/2014/main" id="{7051EE5C-1131-4B4C-B80E-36ABE1587CB4}"/>
              </a:ext>
            </a:extLst>
          </p:cNvPr>
          <p:cNvGrpSpPr/>
          <p:nvPr/>
        </p:nvGrpSpPr>
        <p:grpSpPr>
          <a:xfrm>
            <a:off x="2535434" y="1697366"/>
            <a:ext cx="1666465" cy="1944207"/>
            <a:chOff x="3444424" y="1954650"/>
            <a:chExt cx="1400542" cy="1633964"/>
          </a:xfrm>
        </p:grpSpPr>
        <p:pic>
          <p:nvPicPr>
            <p:cNvPr id="6" name="Graphic 5">
              <a:extLst>
                <a:ext uri="{FF2B5EF4-FFF2-40B4-BE49-F238E27FC236}">
                  <a16:creationId xmlns:a16="http://schemas.microsoft.com/office/drawing/2014/main" id="{027F6AB3-CC82-4861-840F-4BA77310E4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44424" y="1954650"/>
              <a:ext cx="1400542" cy="1633964"/>
            </a:xfrm>
            <a:prstGeom prst="rect">
              <a:avLst/>
            </a:prstGeom>
          </p:spPr>
        </p:pic>
        <p:sp>
          <p:nvSpPr>
            <p:cNvPr id="8" name="TextBox 7">
              <a:extLst>
                <a:ext uri="{FF2B5EF4-FFF2-40B4-BE49-F238E27FC236}">
                  <a16:creationId xmlns:a16="http://schemas.microsoft.com/office/drawing/2014/main" id="{218B87FA-1B54-4B02-A9F9-6BE2989627CF}"/>
                </a:ext>
              </a:extLst>
            </p:cNvPr>
            <p:cNvSpPr txBox="1"/>
            <p:nvPr/>
          </p:nvSpPr>
          <p:spPr>
            <a:xfrm>
              <a:off x="3720250"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19" name="Straight Arrow Connector 18">
            <a:extLst>
              <a:ext uri="{FF2B5EF4-FFF2-40B4-BE49-F238E27FC236}">
                <a16:creationId xmlns:a16="http://schemas.microsoft.com/office/drawing/2014/main" id="{82064AC5-A5C4-45E2-AA47-3AFCBE56DBC2}"/>
              </a:ext>
            </a:extLst>
          </p:cNvPr>
          <p:cNvCxnSpPr>
            <a:cxnSpLocks/>
            <a:stCxn id="6" idx="3"/>
          </p:cNvCxnSpPr>
          <p:nvPr/>
        </p:nvCxnSpPr>
        <p:spPr>
          <a:xfrm>
            <a:off x="4201899" y="2669470"/>
            <a:ext cx="4096699" cy="14805"/>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3" name="!!Sidecar">
            <a:extLst>
              <a:ext uri="{FF2B5EF4-FFF2-40B4-BE49-F238E27FC236}">
                <a16:creationId xmlns:a16="http://schemas.microsoft.com/office/drawing/2014/main" id="{0B0D300A-A0C9-4191-9136-F0664083CF33}"/>
              </a:ext>
            </a:extLst>
          </p:cNvPr>
          <p:cNvGrpSpPr/>
          <p:nvPr/>
        </p:nvGrpSpPr>
        <p:grpSpPr>
          <a:xfrm>
            <a:off x="8298598" y="1991138"/>
            <a:ext cx="1186830" cy="1389573"/>
            <a:chOff x="8298598" y="2543027"/>
            <a:chExt cx="1186830" cy="1389573"/>
          </a:xfrm>
        </p:grpSpPr>
        <p:sp>
          <p:nvSpPr>
            <p:cNvPr id="24" name="Freeform: Shape 23">
              <a:extLst>
                <a:ext uri="{FF2B5EF4-FFF2-40B4-BE49-F238E27FC236}">
                  <a16:creationId xmlns:a16="http://schemas.microsoft.com/office/drawing/2014/main" id="{86E071D5-1384-46DA-A5E8-A3163BCCA556}"/>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681FDCC-2BF0-468D-80EB-D3CC66D53E74}"/>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26" name="Graphic 11">
              <a:extLst>
                <a:ext uri="{FF2B5EF4-FFF2-40B4-BE49-F238E27FC236}">
                  <a16:creationId xmlns:a16="http://schemas.microsoft.com/office/drawing/2014/main" id="{0B0D300A-A0C9-4191-9136-F0664083CF33}"/>
                </a:ext>
              </a:extLst>
            </p:cNvPr>
            <p:cNvGrpSpPr/>
            <p:nvPr/>
          </p:nvGrpSpPr>
          <p:grpSpPr>
            <a:xfrm>
              <a:off x="8386477" y="2846026"/>
              <a:ext cx="952402" cy="699902"/>
              <a:chOff x="8386477" y="2846026"/>
              <a:chExt cx="952402" cy="699902"/>
            </a:xfrm>
          </p:grpSpPr>
          <p:sp>
            <p:nvSpPr>
              <p:cNvPr id="27" name="Freeform: Shape 26">
                <a:extLst>
                  <a:ext uri="{FF2B5EF4-FFF2-40B4-BE49-F238E27FC236}">
                    <a16:creationId xmlns:a16="http://schemas.microsoft.com/office/drawing/2014/main" id="{9887A359-30AD-4025-9F72-E6B5C14D2C95}"/>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1DDEEA0-222D-4E5D-936D-07E0093DFC30}"/>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CAF38AB-BEBF-4AA9-9AEC-D52C432B639E}"/>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92F91A1-FFB8-46E9-8243-92188880DC32}"/>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8D1A370-817E-45FA-946C-1940D06D17F8}"/>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3CADC27-CEB4-4497-9F94-5C6D5A202D1E}"/>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sp>
        <p:nvSpPr>
          <p:cNvPr id="34" name="TextBox 33">
            <a:extLst>
              <a:ext uri="{FF2B5EF4-FFF2-40B4-BE49-F238E27FC236}">
                <a16:creationId xmlns:a16="http://schemas.microsoft.com/office/drawing/2014/main" id="{53008F84-C694-4486-BB26-35440A6D1987}"/>
              </a:ext>
            </a:extLst>
          </p:cNvPr>
          <p:cNvSpPr txBox="1"/>
          <p:nvPr/>
        </p:nvSpPr>
        <p:spPr>
          <a:xfrm>
            <a:off x="5732478" y="2266667"/>
            <a:ext cx="1035540" cy="307777"/>
          </a:xfrm>
          <a:prstGeom prst="rect">
            <a:avLst/>
          </a:prstGeom>
          <a:noFill/>
        </p:spPr>
        <p:txBody>
          <a:bodyPr wrap="none" lIns="0" tIns="0" rIns="0" bIns="0" rtlCol="0">
            <a:spAutoFit/>
          </a:bodyPr>
          <a:lstStyle/>
          <a:p>
            <a:pPr algn="ctr"/>
            <a:r>
              <a:rPr lang="en-US" sz="2000">
                <a:solidFill>
                  <a:srgbClr val="202192"/>
                </a:solidFill>
                <a:latin typeface="+mj-lt"/>
              </a:rPr>
              <a:t>Dapr API</a:t>
            </a:r>
          </a:p>
        </p:txBody>
      </p:sp>
      <p:sp>
        <p:nvSpPr>
          <p:cNvPr id="36" name="TextBox 35">
            <a:extLst>
              <a:ext uri="{FF2B5EF4-FFF2-40B4-BE49-F238E27FC236}">
                <a16:creationId xmlns:a16="http://schemas.microsoft.com/office/drawing/2014/main" id="{D546A33C-267A-46ED-B49E-A20C2F9F9728}"/>
              </a:ext>
            </a:extLst>
          </p:cNvPr>
          <p:cNvSpPr txBox="1"/>
          <p:nvPr/>
        </p:nvSpPr>
        <p:spPr>
          <a:xfrm>
            <a:off x="2213902" y="4110181"/>
            <a:ext cx="8072692" cy="1900520"/>
          </a:xfrm>
          <a:prstGeom prst="rect">
            <a:avLst/>
          </a:prstGeom>
          <a:noFill/>
        </p:spPr>
        <p:txBody>
          <a:bodyPr wrap="square">
            <a:spAutoFit/>
          </a:bodyPr>
          <a:lstStyle/>
          <a:p>
            <a:pPr marL="0" marR="0" lvl="0" indent="0" algn="ctr" defTabSz="914367" eaLnBrk="1" fontAlgn="auto" latinLnBrk="0" hangingPunct="1">
              <a:lnSpc>
                <a:spcPct val="100000"/>
              </a:lnSpc>
              <a:spcBef>
                <a:spcPts val="300"/>
              </a:spcBef>
              <a:spcAft>
                <a:spcPts val="1200"/>
              </a:spcAft>
              <a:buClrTx/>
              <a:buSzTx/>
              <a:buFontTx/>
              <a:buNone/>
              <a:tabLst/>
              <a:defRPr/>
            </a:pPr>
            <a:r>
              <a:rPr kumimoji="0" lang="en-US" sz="1800" b="1" i="0" u="none" strike="noStrike" kern="0" cap="none" spc="0" normalizeH="0" baseline="0" noProof="0">
                <a:ln>
                  <a:noFill/>
                </a:ln>
                <a:solidFill>
                  <a:srgbClr val="0078D4"/>
                </a:solidFill>
                <a:effectLst/>
                <a:uLnTx/>
                <a:uFillTx/>
                <a:latin typeface="Consolas" panose="020B0609020204030204" pitchFamily="49" charset="0"/>
              </a:rPr>
              <a:t>POST</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 http://localhost:3500/v1.0/</a:t>
            </a:r>
            <a:r>
              <a:rPr kumimoji="0" lang="en-US" sz="2000" b="1" i="0" u="none" strike="noStrike" kern="0" cap="none" spc="0" normalizeH="0" baseline="0" noProof="0">
                <a:ln>
                  <a:noFill/>
                </a:ln>
                <a:solidFill>
                  <a:srgbClr val="0078D4"/>
                </a:solidFill>
                <a:effectLst/>
                <a:uLnTx/>
                <a:uFillTx/>
                <a:latin typeface="Consolas" panose="020B0609020204030204" pitchFamily="49" charset="0"/>
              </a:rPr>
              <a:t>invoke</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/cart/method/</a:t>
            </a:r>
            <a:r>
              <a:rPr lang="en-US" sz="1800" kern="0">
                <a:solidFill>
                  <a:srgbClr val="0078D4"/>
                </a:solidFill>
                <a:latin typeface="Consolas" panose="020B0609020204030204" pitchFamily="49" charset="0"/>
              </a:rPr>
              <a:t>new</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order</a:t>
            </a:r>
          </a:p>
          <a:p>
            <a:pPr marL="0" marR="0" lvl="0" indent="0" algn="ctr" defTabSz="914367" eaLnBrk="1" fontAlgn="auto" latinLnBrk="0" hangingPunct="1">
              <a:lnSpc>
                <a:spcPct val="100000"/>
              </a:lnSpc>
              <a:spcBef>
                <a:spcPts val="300"/>
              </a:spcBef>
              <a:spcAft>
                <a:spcPts val="1200"/>
              </a:spcAft>
              <a:buClrTx/>
              <a:buSzTx/>
              <a:buFontTx/>
              <a:buNone/>
              <a:tabLst/>
              <a:defRPr/>
            </a:pPr>
            <a:r>
              <a:rPr kumimoji="0" lang="en-US" sz="1800" b="1" i="0" u="none" strike="noStrike" kern="0" cap="none" spc="0" normalizeH="0" baseline="0" noProof="0">
                <a:ln>
                  <a:noFill/>
                </a:ln>
                <a:solidFill>
                  <a:srgbClr val="0078D4"/>
                </a:solidFill>
                <a:effectLst/>
                <a:uLnTx/>
                <a:uFillTx/>
                <a:latin typeface="Consolas" panose="020B0609020204030204" pitchFamily="49" charset="0"/>
              </a:rPr>
              <a:t>GET</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 http://localhost:3500/v1.0/</a:t>
            </a:r>
            <a:r>
              <a:rPr kumimoji="0" lang="en-US" sz="2000" b="1" i="0" u="none" strike="noStrike" kern="0" cap="none" spc="0" normalizeH="0" baseline="0" noProof="0">
                <a:ln>
                  <a:noFill/>
                </a:ln>
                <a:solidFill>
                  <a:srgbClr val="0078D4"/>
                </a:solidFill>
                <a:effectLst/>
                <a:uLnTx/>
                <a:uFillTx/>
                <a:latin typeface="Consolas" panose="020B0609020204030204" pitchFamily="49" charset="0"/>
              </a:rPr>
              <a:t>state</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/inventory/item67</a:t>
            </a:r>
          </a:p>
          <a:p>
            <a:pPr algn="ctr" defTabSz="914367">
              <a:spcBef>
                <a:spcPts val="300"/>
              </a:spcBef>
              <a:spcAft>
                <a:spcPts val="1200"/>
              </a:spcAft>
              <a:defRPr/>
            </a:pPr>
            <a:r>
              <a:rPr kumimoji="0" lang="en-US" sz="1800" b="1" i="0" u="none" strike="noStrike" kern="0" cap="none" spc="0" normalizeH="0" baseline="0" noProof="0">
                <a:ln>
                  <a:noFill/>
                </a:ln>
                <a:solidFill>
                  <a:srgbClr val="0078D4"/>
                </a:solidFill>
                <a:effectLst/>
                <a:uLnTx/>
                <a:uFillTx/>
                <a:latin typeface="Consolas" panose="020B0609020204030204" pitchFamily="49" charset="0"/>
              </a:rPr>
              <a:t>POST</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 http://localhost:3500/v1.0/</a:t>
            </a:r>
            <a:r>
              <a:rPr kumimoji="0" lang="en-US" sz="2000" b="1" i="0" u="none" strike="noStrike" kern="0" cap="none" spc="0" normalizeH="0" baseline="0" noProof="0">
                <a:ln>
                  <a:noFill/>
                </a:ln>
                <a:solidFill>
                  <a:srgbClr val="0078D4"/>
                </a:solidFill>
                <a:effectLst/>
                <a:uLnTx/>
                <a:uFillTx/>
                <a:latin typeface="Consolas" panose="020B0609020204030204" pitchFamily="49" charset="0"/>
              </a:rPr>
              <a:t>publish</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/shipping/orders</a:t>
            </a:r>
          </a:p>
          <a:p>
            <a:pPr algn="ctr" defTabSz="914367">
              <a:spcBef>
                <a:spcPts val="300"/>
              </a:spcBef>
              <a:spcAft>
                <a:spcPts val="1200"/>
              </a:spcAft>
              <a:defRPr/>
            </a:pPr>
            <a:r>
              <a:rPr lang="en-US" b="1" kern="0">
                <a:solidFill>
                  <a:srgbClr val="0078D4"/>
                </a:solidFill>
                <a:latin typeface="Consolas" panose="020B0609020204030204" pitchFamily="49" charset="0"/>
              </a:rPr>
              <a:t>GET</a:t>
            </a:r>
            <a:r>
              <a:rPr lang="en-US" kern="0">
                <a:solidFill>
                  <a:srgbClr val="0078D4"/>
                </a:solidFill>
                <a:latin typeface="Consolas" panose="020B0609020204030204" pitchFamily="49" charset="0"/>
              </a:rPr>
              <a:t> </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http://localhost:3500/v1.0/</a:t>
            </a:r>
            <a:r>
              <a:rPr kumimoji="0" lang="en-US" sz="2000" b="1" i="0" u="none" strike="noStrike" kern="0" cap="none" spc="0" normalizeH="0" baseline="0" noProof="0">
                <a:ln>
                  <a:noFill/>
                </a:ln>
                <a:solidFill>
                  <a:srgbClr val="0078D4"/>
                </a:solidFill>
                <a:effectLst/>
                <a:uLnTx/>
                <a:uFillTx/>
                <a:latin typeface="Consolas" panose="020B0609020204030204" pitchFamily="49" charset="0"/>
              </a:rPr>
              <a:t>secrets</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/keyvault/password</a:t>
            </a:r>
          </a:p>
        </p:txBody>
      </p:sp>
      <p:sp>
        <p:nvSpPr>
          <p:cNvPr id="38" name="TextBox 37">
            <a:extLst>
              <a:ext uri="{FF2B5EF4-FFF2-40B4-BE49-F238E27FC236}">
                <a16:creationId xmlns:a16="http://schemas.microsoft.com/office/drawing/2014/main" id="{B540879F-B5ED-4593-8094-E0E82ACA1103}"/>
              </a:ext>
            </a:extLst>
          </p:cNvPr>
          <p:cNvSpPr txBox="1"/>
          <p:nvPr/>
        </p:nvSpPr>
        <p:spPr>
          <a:xfrm>
            <a:off x="5776400" y="2780351"/>
            <a:ext cx="947695" cy="215444"/>
          </a:xfrm>
          <a:prstGeom prst="rect">
            <a:avLst/>
          </a:prstGeom>
          <a:noFill/>
        </p:spPr>
        <p:txBody>
          <a:bodyPr wrap="none" lIns="0" tIns="0" rIns="0" bIns="0" rtlCol="0">
            <a:spAutoFit/>
          </a:bodyPr>
          <a:lstStyle/>
          <a:p>
            <a:pPr algn="ctr"/>
            <a:r>
              <a:rPr lang="en-US" sz="1400">
                <a:solidFill>
                  <a:srgbClr val="202192"/>
                </a:solidFill>
                <a:latin typeface="+mj-lt"/>
              </a:rPr>
              <a:t>HTTP/gRPC</a:t>
            </a:r>
          </a:p>
        </p:txBody>
      </p:sp>
      <p:sp>
        <p:nvSpPr>
          <p:cNvPr id="22" name="TextBox 21">
            <a:extLst>
              <a:ext uri="{FF2B5EF4-FFF2-40B4-BE49-F238E27FC236}">
                <a16:creationId xmlns:a16="http://schemas.microsoft.com/office/drawing/2014/main" id="{B1808541-E4BA-4F8C-AF13-6F5B168D77AF}"/>
              </a:ext>
            </a:extLst>
          </p:cNvPr>
          <p:cNvSpPr txBox="1"/>
          <p:nvPr/>
        </p:nvSpPr>
        <p:spPr>
          <a:xfrm>
            <a:off x="2070082" y="1228758"/>
            <a:ext cx="2504016" cy="369332"/>
          </a:xfrm>
          <a:prstGeom prst="rect">
            <a:avLst/>
          </a:prstGeom>
          <a:noFill/>
        </p:spPr>
        <p:txBody>
          <a:bodyPr wrap="square">
            <a:spAutoFit/>
          </a:bodyPr>
          <a:lstStyle/>
          <a:p>
            <a:pPr algn="ctr">
              <a:spcAft>
                <a:spcPts val="600"/>
              </a:spcAft>
            </a:pPr>
            <a:r>
              <a:rPr lang="en-US">
                <a:solidFill>
                  <a:srgbClr val="202192"/>
                </a:solidFill>
                <a:latin typeface="Segoe UI Semibold" panose="020B0702040204020203" pitchFamily="34" charset="0"/>
                <a:cs typeface="Segoe UI Semibold" panose="020B0702040204020203" pitchFamily="34" charset="0"/>
              </a:rPr>
              <a:t>Application</a:t>
            </a:r>
          </a:p>
        </p:txBody>
      </p:sp>
      <p:sp>
        <p:nvSpPr>
          <p:cNvPr id="33" name="TextBox 32">
            <a:extLst>
              <a:ext uri="{FF2B5EF4-FFF2-40B4-BE49-F238E27FC236}">
                <a16:creationId xmlns:a16="http://schemas.microsoft.com/office/drawing/2014/main" id="{E7BBD5D1-9A42-40A0-8B5E-0E3656F011BA}"/>
              </a:ext>
            </a:extLst>
          </p:cNvPr>
          <p:cNvSpPr txBox="1"/>
          <p:nvPr/>
        </p:nvSpPr>
        <p:spPr>
          <a:xfrm>
            <a:off x="7619843" y="1508160"/>
            <a:ext cx="2504016" cy="369332"/>
          </a:xfrm>
          <a:prstGeom prst="rect">
            <a:avLst/>
          </a:prstGeom>
          <a:noFill/>
        </p:spPr>
        <p:txBody>
          <a:bodyPr wrap="square">
            <a:spAutoFit/>
          </a:bodyPr>
          <a:lstStyle/>
          <a:p>
            <a:pPr algn="ctr">
              <a:spcAft>
                <a:spcPts val="600"/>
              </a:spcAft>
            </a:pPr>
            <a:r>
              <a:rPr lang="en-US">
                <a:solidFill>
                  <a:srgbClr val="202192"/>
                </a:solidFill>
                <a:latin typeface="Segoe UI Semibold" panose="020B0702040204020203" pitchFamily="34" charset="0"/>
                <a:cs typeface="Segoe UI Semibold" panose="020B0702040204020203" pitchFamily="34" charset="0"/>
              </a:rPr>
              <a:t>Dapr sidecar</a:t>
            </a:r>
          </a:p>
        </p:txBody>
      </p:sp>
    </p:spTree>
    <p:extLst>
      <p:ext uri="{BB962C8B-B14F-4D97-AF65-F5344CB8AC3E}">
        <p14:creationId xmlns:p14="http://schemas.microsoft.com/office/powerpoint/2010/main" val="12469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arn(outVertical)">
                                      <p:cBhvr>
                                        <p:cTn id="26" dur="500"/>
                                        <p:tgtEl>
                                          <p:spTgt spid="19"/>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
                                            <p:txEl>
                                              <p:pRg st="0" end="0"/>
                                            </p:txEl>
                                          </p:spTgt>
                                        </p:tgtEl>
                                        <p:attrNameLst>
                                          <p:attrName>style.visibility</p:attrName>
                                        </p:attrNameLst>
                                      </p:cBhvr>
                                      <p:to>
                                        <p:strVal val="visible"/>
                                      </p:to>
                                    </p:set>
                                    <p:animEffect transition="in" filter="fade">
                                      <p:cBhvr>
                                        <p:cTn id="37" dur="500"/>
                                        <p:tgtEl>
                                          <p:spTgt spid="3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xEl>
                                              <p:pRg st="1" end="1"/>
                                            </p:txEl>
                                          </p:spTgt>
                                        </p:tgtEl>
                                        <p:attrNameLst>
                                          <p:attrName>style.visibility</p:attrName>
                                        </p:attrNameLst>
                                      </p:cBhvr>
                                      <p:to>
                                        <p:strVal val="visible"/>
                                      </p:to>
                                    </p:set>
                                    <p:animEffect transition="in" filter="fade">
                                      <p:cBhvr>
                                        <p:cTn id="42" dur="500"/>
                                        <p:tgtEl>
                                          <p:spTgt spid="3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6">
                                            <p:txEl>
                                              <p:pRg st="2" end="2"/>
                                            </p:txEl>
                                          </p:spTgt>
                                        </p:tgtEl>
                                        <p:attrNameLst>
                                          <p:attrName>style.visibility</p:attrName>
                                        </p:attrNameLst>
                                      </p:cBhvr>
                                      <p:to>
                                        <p:strVal val="visible"/>
                                      </p:to>
                                    </p:set>
                                    <p:animEffect transition="in" filter="fade">
                                      <p:cBhvr>
                                        <p:cTn id="47" dur="500"/>
                                        <p:tgtEl>
                                          <p:spTgt spid="3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xEl>
                                              <p:pRg st="3" end="3"/>
                                            </p:txEl>
                                          </p:spTgt>
                                        </p:tgtEl>
                                        <p:attrNameLst>
                                          <p:attrName>style.visibility</p:attrName>
                                        </p:attrNameLst>
                                      </p:cBhvr>
                                      <p:to>
                                        <p:strVal val="visible"/>
                                      </p:to>
                                    </p:set>
                                    <p:animEffect transition="in" filter="fade">
                                      <p:cBhvr>
                                        <p:cTn id="52" dur="500"/>
                                        <p:tgtEl>
                                          <p:spTgt spid="3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build="p"/>
      <p:bldP spid="38" grpId="0"/>
      <p:bldP spid="22"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131B5-442B-4344-82CB-24F506E88058}"/>
              </a:ext>
            </a:extLst>
          </p:cNvPr>
          <p:cNvSpPr>
            <a:spLocks noGrp="1"/>
          </p:cNvSpPr>
          <p:nvPr>
            <p:ph type="title"/>
          </p:nvPr>
        </p:nvSpPr>
        <p:spPr/>
        <p:txBody>
          <a:bodyPr/>
          <a:lstStyle/>
          <a:p>
            <a:r>
              <a:rPr lang="en-US" dirty="0"/>
              <a:t>Incrementally adoptable</a:t>
            </a:r>
          </a:p>
        </p:txBody>
      </p:sp>
      <p:sp>
        <p:nvSpPr>
          <p:cNvPr id="5" name="Content Placeholder 4">
            <a:extLst>
              <a:ext uri="{FF2B5EF4-FFF2-40B4-BE49-F238E27FC236}">
                <a16:creationId xmlns:a16="http://schemas.microsoft.com/office/drawing/2014/main" id="{CE95D680-06A8-4643-8E85-68B1A623F336}"/>
              </a:ext>
            </a:extLst>
          </p:cNvPr>
          <p:cNvSpPr>
            <a:spLocks noGrp="1"/>
          </p:cNvSpPr>
          <p:nvPr>
            <p:ph idx="1"/>
          </p:nvPr>
        </p:nvSpPr>
        <p:spPr/>
        <p:txBody>
          <a:bodyPr/>
          <a:lstStyle/>
          <a:p>
            <a:r>
              <a:rPr lang="en-US" dirty="0"/>
              <a:t>Only the APIs you want</a:t>
            </a:r>
          </a:p>
          <a:p>
            <a:r>
              <a:rPr lang="en-US" dirty="0"/>
              <a:t>With any stack or language</a:t>
            </a:r>
          </a:p>
          <a:p>
            <a:r>
              <a:rPr lang="en-US"/>
              <a:t>Reuse your code with </a:t>
            </a:r>
            <a:r>
              <a:rPr lang="en-US" dirty="0"/>
              <a:t>HTTP</a:t>
            </a:r>
            <a:r>
              <a:rPr lang="en-US"/>
              <a:t>/</a:t>
            </a:r>
            <a:r>
              <a:rPr lang="en-US" dirty="0" err="1"/>
              <a:t>gRPC</a:t>
            </a:r>
            <a:r>
              <a:rPr lang="en-US" dirty="0"/>
              <a:t> </a:t>
            </a:r>
            <a:r>
              <a:rPr lang="en-US"/>
              <a:t>proxy</a:t>
            </a:r>
            <a:endParaRPr lang="en-US" dirty="0"/>
          </a:p>
          <a:p>
            <a:r>
              <a:rPr lang="en-US" dirty="0"/>
              <a:t>Kubernetes, VMs, cloud or hybrid</a:t>
            </a:r>
          </a:p>
          <a:p>
            <a:endParaRPr lang="en-US" dirty="0"/>
          </a:p>
        </p:txBody>
      </p:sp>
      <p:pic>
        <p:nvPicPr>
          <p:cNvPr id="7" name="Graphic 6">
            <a:extLst>
              <a:ext uri="{FF2B5EF4-FFF2-40B4-BE49-F238E27FC236}">
                <a16:creationId xmlns:a16="http://schemas.microsoft.com/office/drawing/2014/main" id="{CEF768E4-21EF-428F-B258-2FE907CA35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19252" y="4001294"/>
            <a:ext cx="2286000" cy="2451100"/>
          </a:xfrm>
          <a:prstGeom prst="rect">
            <a:avLst/>
          </a:prstGeom>
        </p:spPr>
      </p:pic>
      <p:sp>
        <p:nvSpPr>
          <p:cNvPr id="3" name="TextBox 2">
            <a:extLst>
              <a:ext uri="{FF2B5EF4-FFF2-40B4-BE49-F238E27FC236}">
                <a16:creationId xmlns:a16="http://schemas.microsoft.com/office/drawing/2014/main" id="{D2B39A86-4A7A-4203-B356-FD4B4243042D}"/>
              </a:ext>
            </a:extLst>
          </p:cNvPr>
          <p:cNvSpPr txBox="1"/>
          <p:nvPr/>
        </p:nvSpPr>
        <p:spPr>
          <a:xfrm>
            <a:off x="963386" y="4114800"/>
            <a:ext cx="8104414" cy="258532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            var request = new </a:t>
            </a:r>
            <a:r>
              <a:rPr lang="en-US" dirty="0" err="1"/>
              <a:t>HttpRequestMessage</a:t>
            </a:r>
            <a:r>
              <a:rPr lang="en-US" dirty="0"/>
              <a:t>();</a:t>
            </a:r>
          </a:p>
          <a:p>
            <a:r>
              <a:rPr lang="en-US" dirty="0"/>
              <a:t>            </a:t>
            </a:r>
            <a:r>
              <a:rPr lang="en-US" dirty="0" err="1"/>
              <a:t>request.RequestUri</a:t>
            </a:r>
            <a:r>
              <a:rPr lang="en-US" dirty="0"/>
              <a:t> = new Uri(</a:t>
            </a:r>
            <a:r>
              <a:rPr lang="en-US"/>
              <a:t>BASE_URL</a:t>
            </a:r>
            <a:r>
              <a:rPr lang="en-US" dirty="0"/>
              <a:t>);</a:t>
            </a:r>
            <a:r>
              <a:rPr lang="en-US"/>
              <a:t>  </a:t>
            </a:r>
            <a:r>
              <a:rPr lang="en-US" b="1"/>
              <a:t>//”http://localhost:3500”</a:t>
            </a:r>
          </a:p>
          <a:p>
            <a:r>
              <a:rPr lang="en-US" dirty="0"/>
              <a:t>            </a:t>
            </a:r>
            <a:r>
              <a:rPr lang="en-US" b="1" err="1"/>
              <a:t>request.Headers.Add</a:t>
            </a:r>
            <a:r>
              <a:rPr lang="en-US" b="1"/>
              <a:t>(“</a:t>
            </a:r>
            <a:r>
              <a:rPr lang="en-US" b="1" err="1"/>
              <a:t>dapr</a:t>
            </a:r>
            <a:r>
              <a:rPr lang="en-US" b="1"/>
              <a:t>-app-id”, configuration[“SCORE_SERVICE"]);</a:t>
            </a:r>
          </a:p>
          <a:p>
            <a:r>
              <a:rPr lang="en-US" dirty="0"/>
              <a:t>            </a:t>
            </a:r>
            <a:r>
              <a:rPr lang="en-US" dirty="0" err="1"/>
              <a:t>request.Method</a:t>
            </a:r>
            <a:r>
              <a:rPr lang="en-US" dirty="0"/>
              <a:t> = </a:t>
            </a:r>
            <a:r>
              <a:rPr lang="en-US" dirty="0" err="1"/>
              <a:t>HttpMethod.Post</a:t>
            </a:r>
            <a:r>
              <a:rPr lang="en-US" dirty="0"/>
              <a:t>;</a:t>
            </a:r>
          </a:p>
          <a:p>
            <a:r>
              <a:rPr lang="en-US" dirty="0"/>
              <a:t>            </a:t>
            </a:r>
            <a:r>
              <a:rPr lang="en-US" dirty="0" err="1"/>
              <a:t>request.Content</a:t>
            </a:r>
            <a:r>
              <a:rPr lang="en-US" dirty="0"/>
              <a:t> = new </a:t>
            </a:r>
            <a:r>
              <a:rPr lang="en-US" dirty="0" err="1"/>
              <a:t>StringContent</a:t>
            </a:r>
            <a:r>
              <a:rPr lang="en-US" dirty="0"/>
              <a:t>(</a:t>
            </a:r>
            <a:r>
              <a:rPr lang="en-US" dirty="0" err="1"/>
              <a:t>requestBody</a:t>
            </a:r>
            <a:r>
              <a:rPr lang="en-US" dirty="0"/>
              <a:t>, Encoding.UTF8, "application/json");</a:t>
            </a:r>
          </a:p>
          <a:p>
            <a:r>
              <a:rPr lang="en-US" dirty="0"/>
              <a:t>            </a:t>
            </a:r>
            <a:r>
              <a:rPr lang="en-US" dirty="0" err="1"/>
              <a:t>request.Headers.Add</a:t>
            </a:r>
            <a:r>
              <a:rPr lang="en-US" dirty="0"/>
              <a:t>("X-</a:t>
            </a:r>
            <a:r>
              <a:rPr lang="en-US" dirty="0" err="1"/>
              <a:t>ClientTraceId</a:t>
            </a:r>
            <a:r>
              <a:rPr lang="en-US" dirty="0"/>
              <a:t>", </a:t>
            </a:r>
            <a:r>
              <a:rPr lang="en-US" dirty="0" err="1"/>
              <a:t>Guid.NewGuid</a:t>
            </a:r>
            <a:r>
              <a:rPr lang="en-US" dirty="0"/>
              <a:t>().</a:t>
            </a:r>
            <a:r>
              <a:rPr lang="en-US" dirty="0" err="1"/>
              <a:t>ToString</a:t>
            </a:r>
            <a:r>
              <a:rPr lang="en-US" dirty="0"/>
              <a:t>());</a:t>
            </a:r>
          </a:p>
          <a:p>
            <a:r>
              <a:rPr lang="en-US" dirty="0"/>
              <a:t>            return request;</a:t>
            </a:r>
          </a:p>
          <a:p>
            <a:r>
              <a:rPr lang="en-US" dirty="0"/>
              <a:t>      </a:t>
            </a:r>
          </a:p>
        </p:txBody>
      </p:sp>
    </p:spTree>
    <p:extLst>
      <p:ext uri="{BB962C8B-B14F-4D97-AF65-F5344CB8AC3E}">
        <p14:creationId xmlns:p14="http://schemas.microsoft.com/office/powerpoint/2010/main" val="3810167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dirty="0"/>
              <a:t>APIs for microservice communication</a:t>
            </a:r>
          </a:p>
        </p:txBody>
      </p:sp>
      <p:pic>
        <p:nvPicPr>
          <p:cNvPr id="2" name="Graphic 1">
            <a:extLst>
              <a:ext uri="{FF2B5EF4-FFF2-40B4-BE49-F238E27FC236}">
                <a16:creationId xmlns:a16="http://schemas.microsoft.com/office/drawing/2014/main" id="{0FFB7A13-DF5B-4619-BB26-ECB6103515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08731" y="3543014"/>
            <a:ext cx="2476500" cy="2438400"/>
          </a:xfrm>
          <a:prstGeom prst="rect">
            <a:avLst/>
          </a:prstGeom>
        </p:spPr>
      </p:pic>
      <p:pic>
        <p:nvPicPr>
          <p:cNvPr id="3" name="Graphic 2">
            <a:extLst>
              <a:ext uri="{FF2B5EF4-FFF2-40B4-BE49-F238E27FC236}">
                <a16:creationId xmlns:a16="http://schemas.microsoft.com/office/drawing/2014/main" id="{01012522-F5DA-47D4-80F5-6A8CA62ABC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7198" y="3913809"/>
            <a:ext cx="486358" cy="567418"/>
          </a:xfrm>
          <a:prstGeom prst="rect">
            <a:avLst/>
          </a:prstGeom>
        </p:spPr>
      </p:pic>
    </p:spTree>
    <p:extLst>
      <p:ext uri="{BB962C8B-B14F-4D97-AF65-F5344CB8AC3E}">
        <p14:creationId xmlns:p14="http://schemas.microsoft.com/office/powerpoint/2010/main" val="3351983227"/>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apr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v14.potx" id="{AA94F097-066F-4F74-A020-27B036B6E77B}" vid="{52127781-A5B6-4E9A-BA04-A3AC599DC66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3099</TotalTime>
  <Words>594</Words>
  <Application>Microsoft Macintosh PowerPoint</Application>
  <PresentationFormat>Widescreen</PresentationFormat>
  <Paragraphs>146</Paragraphs>
  <Slides>30</Slides>
  <Notes>4</Notes>
  <HiddenSlides>15</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30</vt:i4>
      </vt:variant>
    </vt:vector>
  </HeadingPairs>
  <TitlesOfParts>
    <vt:vector size="43" baseType="lpstr">
      <vt:lpstr>Arial</vt:lpstr>
      <vt:lpstr>Segoe UI</vt:lpstr>
      <vt:lpstr>Wingdings</vt:lpstr>
      <vt:lpstr>Open Sans</vt:lpstr>
      <vt:lpstr>Consolas</vt:lpstr>
      <vt:lpstr>Calibri Light</vt:lpstr>
      <vt:lpstr>Segoe UI Semibold</vt:lpstr>
      <vt:lpstr>work sans</vt:lpstr>
      <vt:lpstr>Calibri</vt:lpstr>
      <vt:lpstr>1_Office Theme</vt:lpstr>
      <vt:lpstr>3_Office Theme</vt:lpstr>
      <vt:lpstr>2_Office Theme</vt:lpstr>
      <vt:lpstr>Dapr White Template</vt:lpstr>
      <vt:lpstr>PowerPoint Presentation</vt:lpstr>
      <vt:lpstr>Building microservices with Dapr and .NET</vt:lpstr>
      <vt:lpstr>What is holding back microservice development?</vt:lpstr>
      <vt:lpstr>Distributed Application Runtime</vt:lpstr>
      <vt:lpstr>Build connected distributed applications faster</vt:lpstr>
      <vt:lpstr>APIs for solving microservices challenges</vt:lpstr>
      <vt:lpstr>Sidecar model</vt:lpstr>
      <vt:lpstr>Incrementally adoptable</vt:lpstr>
      <vt:lpstr>Demo</vt:lpstr>
      <vt:lpstr>Industry established best practices for reliability </vt:lpstr>
      <vt:lpstr>Build portable applications</vt:lpstr>
      <vt:lpstr>Any cloud or edge infrastructure</vt:lpstr>
      <vt:lpstr>Dapr components</vt:lpstr>
      <vt:lpstr>Demo</vt:lpstr>
      <vt:lpstr>Next steps</vt:lpstr>
      <vt:lpstr>Code Sample</vt:lpstr>
      <vt:lpstr>Announcemnet</vt:lpstr>
      <vt:lpstr>Thanks for joining!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Paul Yuknewicz</cp:lastModifiedBy>
  <cp:revision>5</cp:revision>
  <dcterms:created xsi:type="dcterms:W3CDTF">2020-08-18T20:47:27Z</dcterms:created>
  <dcterms:modified xsi:type="dcterms:W3CDTF">2021-11-12T18:32:50Z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